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63" r:id="rId2"/>
    <p:sldId id="281" r:id="rId3"/>
    <p:sldId id="282" r:id="rId4"/>
    <p:sldId id="287" r:id="rId5"/>
    <p:sldId id="279" r:id="rId6"/>
    <p:sldId id="283" r:id="rId7"/>
    <p:sldId id="286" r:id="rId8"/>
    <p:sldId id="285" r:id="rId9"/>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93"/>
    <p:restoredTop sz="93353" autoAdjust="0"/>
  </p:normalViewPr>
  <p:slideViewPr>
    <p:cSldViewPr snapToGrid="0">
      <p:cViewPr varScale="1">
        <p:scale>
          <a:sx n="55" d="100"/>
          <a:sy n="55" d="100"/>
        </p:scale>
        <p:origin x="1172" y="36"/>
      </p:cViewPr>
      <p:guideLst/>
    </p:cSldViewPr>
  </p:slideViewPr>
  <p:notesTextViewPr>
    <p:cViewPr>
      <p:scale>
        <a:sx n="1" d="1"/>
        <a:sy n="1" d="1"/>
      </p:scale>
      <p:origin x="0" y="0"/>
    </p:cViewPr>
  </p:notesTextViewPr>
  <p:sorterViewPr>
    <p:cViewPr>
      <p:scale>
        <a:sx n="67" d="100"/>
        <a:sy n="67" d="100"/>
      </p:scale>
      <p:origin x="0" y="-45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81DCD3-132A-48E7-A7B0-DCEA0160242F}" type="datetimeFigureOut">
              <a:rPr lang="en-US" smtClean="0"/>
              <a:t>5/22/2023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EB9DC2-B9E1-401F-8F09-D1665C25DF06}" type="slidenum">
              <a:rPr lang="en-US" smtClean="0"/>
              <a:t>‹#›</a:t>
            </a:fld>
            <a:endParaRPr lang="en-US"/>
          </a:p>
        </p:txBody>
      </p:sp>
    </p:spTree>
    <p:extLst>
      <p:ext uri="{BB962C8B-B14F-4D97-AF65-F5344CB8AC3E}">
        <p14:creationId xmlns:p14="http://schemas.microsoft.com/office/powerpoint/2010/main" val="556719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2.fundsforngos.org/tag/france" TargetMode="External"/><Relationship Id="rId7" Type="http://schemas.openxmlformats.org/officeDocument/2006/relationships/hyperlink" Target="https://www2.fundsforngos.org/category/environment/"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s://www2.fundsforngos.org/category/economic-development/" TargetMode="External"/><Relationship Id="rId5" Type="http://schemas.openxmlformats.org/officeDocument/2006/relationships/hyperlink" Target="https://www2.fundsforngos.org/category/research/" TargetMode="External"/><Relationship Id="rId4" Type="http://schemas.openxmlformats.org/officeDocument/2006/relationships/hyperlink" Target="https://www2.fundsforngos.org/category/health/"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en.wikipedia.org/wiki/United_States"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s://en.wikipedia.org/wiki/U.S._Global_Change_Research_Program" TargetMode="External"/><Relationship Id="rId5" Type="http://schemas.openxmlformats.org/officeDocument/2006/relationships/hyperlink" Target="https://en.wikipedia.org/wiki/Effects_of_climate_change" TargetMode="External"/><Relationship Id="rId4" Type="http://schemas.openxmlformats.org/officeDocument/2006/relationships/hyperlink" Target="https://en.wikipedia.org/wiki/Global_warmin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To prepare </a:t>
            </a:r>
            <a:r>
              <a:rPr lang="en-US" sz="1200" b="0" i="0" u="none" strike="noStrike" kern="1200" dirty="0" smtClean="0">
                <a:solidFill>
                  <a:schemeClr val="tx1"/>
                </a:solidFill>
                <a:effectLst/>
                <a:latin typeface="+mn-lt"/>
                <a:ea typeface="+mn-ea"/>
                <a:cs typeface="+mn-cs"/>
                <a:hlinkClick r:id="rId3"/>
              </a:rPr>
              <a:t>France</a:t>
            </a:r>
            <a:r>
              <a:rPr lang="en-US" sz="1200" b="0" i="0" kern="1200" dirty="0" smtClean="0">
                <a:solidFill>
                  <a:schemeClr val="tx1"/>
                </a:solidFill>
                <a:effectLst/>
                <a:latin typeface="+mn-lt"/>
                <a:ea typeface="+mn-ea"/>
                <a:cs typeface="+mn-cs"/>
              </a:rPr>
              <a:t> for a new major </a:t>
            </a:r>
            <a:r>
              <a:rPr lang="en-US" sz="1200" b="0" i="0" u="none" strike="noStrike" kern="1200" dirty="0" smtClean="0">
                <a:solidFill>
                  <a:schemeClr val="tx1"/>
                </a:solidFill>
                <a:effectLst/>
                <a:latin typeface="+mn-lt"/>
                <a:ea typeface="+mn-ea"/>
                <a:cs typeface="+mn-cs"/>
                <a:hlinkClick r:id="rId4"/>
              </a:rPr>
              <a:t>health</a:t>
            </a:r>
            <a:r>
              <a:rPr lang="en-US" sz="1200" b="0" i="0" kern="1200" dirty="0" smtClean="0">
                <a:solidFill>
                  <a:schemeClr val="tx1"/>
                </a:solidFill>
                <a:effectLst/>
                <a:latin typeface="+mn-lt"/>
                <a:ea typeface="+mn-ea"/>
                <a:cs typeface="+mn-cs"/>
              </a:rPr>
              <a:t> crisis, the Government has launched the Emerging Infectious Diseases (EID) and Nuclear, Radiological, Biological and Chemical (ND) Threats acceleration strategy, included in the Health Innovation 2030 section of the </a:t>
            </a:r>
            <a:r>
              <a:rPr lang="en-US" sz="1200" b="0" i="0" kern="1200" dirty="0" err="1" smtClean="0">
                <a:solidFill>
                  <a:schemeClr val="tx1"/>
                </a:solidFill>
                <a:effectLst/>
                <a:latin typeface="+mn-lt"/>
                <a:ea typeface="+mn-ea"/>
                <a:cs typeface="+mn-cs"/>
              </a:rPr>
              <a:t>Investissement</a:t>
            </a:r>
            <a:r>
              <a:rPr lang="en-US" sz="1200" b="0" i="0" kern="1200" dirty="0" smtClean="0">
                <a:solidFill>
                  <a:schemeClr val="tx1"/>
                </a:solidFill>
                <a:effectLst/>
                <a:latin typeface="+mn-lt"/>
                <a:ea typeface="+mn-ea"/>
                <a:cs typeface="+mn-cs"/>
              </a:rPr>
              <a:t> France 2030.</a:t>
            </a:r>
          </a:p>
          <a:p>
            <a:r>
              <a:rPr lang="en-US" sz="1200" b="0" i="0" u="none" strike="noStrike" kern="1200" dirty="0" smtClean="0">
                <a:solidFill>
                  <a:schemeClr val="tx1"/>
                </a:solidFill>
                <a:effectLst/>
                <a:latin typeface="+mn-lt"/>
                <a:ea typeface="+mn-ea"/>
                <a:cs typeface="+mn-cs"/>
              </a:rPr>
              <a:t>This strategy must allow the State to understand, prevent and control the phenomena of emergence or re-emergence of infectious diseases, to limit their impacts, but also to fight against other ND threats.</a:t>
            </a:r>
          </a:p>
          <a:p>
            <a:r>
              <a:rPr lang="en-US" sz="1200" b="0" i="0" u="none" strike="noStrike" kern="1200" dirty="0" smtClean="0">
                <a:solidFill>
                  <a:schemeClr val="tx1"/>
                </a:solidFill>
                <a:effectLst/>
                <a:latin typeface="+mn-lt"/>
                <a:ea typeface="+mn-ea"/>
                <a:cs typeface="+mn-cs"/>
              </a:rPr>
              <a:t>As part of the interdisciplinary </a:t>
            </a:r>
            <a:r>
              <a:rPr lang="en-US" sz="1200" b="0" i="0" u="none" strike="noStrike" kern="1200" dirty="0" smtClean="0">
                <a:solidFill>
                  <a:schemeClr val="tx1"/>
                </a:solidFill>
                <a:effectLst/>
                <a:latin typeface="+mn-lt"/>
                <a:ea typeface="+mn-ea"/>
                <a:cs typeface="+mn-cs"/>
                <a:hlinkClick r:id="rId5"/>
              </a:rPr>
              <a:t>research</a:t>
            </a:r>
            <a:r>
              <a:rPr lang="en-US" sz="1200" b="0" i="0" u="none" strike="noStrike" kern="1200" dirty="0" smtClean="0">
                <a:solidFill>
                  <a:schemeClr val="tx1"/>
                </a:solidFill>
                <a:effectLst/>
                <a:latin typeface="+mn-lt"/>
                <a:ea typeface="+mn-ea"/>
                <a:cs typeface="+mn-cs"/>
              </a:rPr>
              <a:t> component supported by the strategy, two complementary Priority Research Programs and Equipment (PEPR) are implemented in order to bring together, animate and structure the scientific communities concerned around research priorities on EIDs in an approach between human, animal and environmental health: PREZODE PEPR (Preventing Zoonotic Diseases Emergence) and MIE PEPR (Emerging Infectious Diseases).</a:t>
            </a:r>
          </a:p>
          <a:p>
            <a:r>
              <a:rPr lang="en-US" sz="1200" b="0" i="0" u="none" strike="noStrike" kern="1200" dirty="0" smtClean="0">
                <a:solidFill>
                  <a:schemeClr val="tx1"/>
                </a:solidFill>
                <a:effectLst/>
                <a:latin typeface="+mn-lt"/>
                <a:ea typeface="+mn-ea"/>
                <a:cs typeface="+mn-cs"/>
              </a:rPr>
              <a:t>The PEPR PREZODE aims to strengthen the production of knowledge and the development of relevant tools to define innovative strategies for risk reduction and early detection of emergences. This call for projects only concerns PEPR PREZODE, which aims to better understand the links between human activities, global changes and the mechanisms of the emergence of zoonotic diseases.</a:t>
            </a:r>
          </a:p>
          <a:p>
            <a:r>
              <a:rPr lang="en-US" sz="1200" b="1" i="0" u="none" strike="noStrike" kern="1200" dirty="0" smtClean="0">
                <a:solidFill>
                  <a:schemeClr val="tx1"/>
                </a:solidFill>
                <a:effectLst/>
                <a:latin typeface="+mn-lt"/>
                <a:ea typeface="+mn-ea"/>
                <a:cs typeface="+mn-cs"/>
              </a:rPr>
              <a:t>Focus Areas</a:t>
            </a:r>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More specifically, this call for projects (AAP) aims to cover 3 areas:</a:t>
            </a:r>
          </a:p>
          <a:p>
            <a:r>
              <a:rPr lang="en-US" sz="1200" b="1" i="0" kern="1200" dirty="0" smtClean="0">
                <a:solidFill>
                  <a:schemeClr val="tx1"/>
                </a:solidFill>
                <a:effectLst/>
                <a:latin typeface="+mn-lt"/>
                <a:ea typeface="+mn-ea"/>
                <a:cs typeface="+mn-cs"/>
              </a:rPr>
              <a:t>Axis 1.</a:t>
            </a:r>
            <a:r>
              <a:rPr lang="en-US" sz="1200" b="0" i="0" kern="1200" dirty="0" smtClean="0">
                <a:solidFill>
                  <a:schemeClr val="tx1"/>
                </a:solidFill>
                <a:effectLst/>
                <a:latin typeface="+mn-lt"/>
                <a:ea typeface="+mn-ea"/>
                <a:cs typeface="+mn-cs"/>
              </a:rPr>
              <a:t> Characterization and role of hosts, reservoirs and vectors, as well as their interactions, in the evolution, circulation, transmission and emergence of zoonotic pathogens in a context of global changes;</a:t>
            </a:r>
          </a:p>
          <a:p>
            <a:r>
              <a:rPr lang="en-US" sz="1200" b="1" i="0" kern="1200" dirty="0" smtClean="0">
                <a:solidFill>
                  <a:schemeClr val="tx1"/>
                </a:solidFill>
                <a:effectLst/>
                <a:latin typeface="+mn-lt"/>
                <a:ea typeface="+mn-ea"/>
                <a:cs typeface="+mn-cs"/>
              </a:rPr>
              <a:t>Axis 2.</a:t>
            </a:r>
            <a:r>
              <a:rPr lang="en-US" sz="1200" b="0" i="0" kern="1200" dirty="0" smtClean="0">
                <a:solidFill>
                  <a:schemeClr val="tx1"/>
                </a:solidFill>
                <a:effectLst/>
                <a:latin typeface="+mn-lt"/>
                <a:ea typeface="+mn-ea"/>
                <a:cs typeface="+mn-cs"/>
              </a:rPr>
              <a:t> Characterization of the sociological, </a:t>
            </a:r>
            <a:r>
              <a:rPr lang="en-US" sz="1200" b="0" i="0" u="none" strike="noStrike" kern="1200" dirty="0" smtClean="0">
                <a:solidFill>
                  <a:schemeClr val="tx1"/>
                </a:solidFill>
                <a:effectLst/>
                <a:latin typeface="+mn-lt"/>
                <a:ea typeface="+mn-ea"/>
                <a:cs typeface="+mn-cs"/>
                <a:hlinkClick r:id="rId6"/>
              </a:rPr>
              <a:t>economic</a:t>
            </a:r>
            <a:r>
              <a:rPr lang="en-US" sz="1200" b="0" i="0" kern="1200" dirty="0" smtClean="0">
                <a:solidFill>
                  <a:schemeClr val="tx1"/>
                </a:solidFill>
                <a:effectLst/>
                <a:latin typeface="+mn-lt"/>
                <a:ea typeface="+mn-ea"/>
                <a:cs typeface="+mn-cs"/>
              </a:rPr>
              <a:t> and environmental dimensions in the evolution, circulation and emergence of zoonotic pathogens at the human species/animal/</a:t>
            </a:r>
            <a:r>
              <a:rPr lang="en-US" sz="1200" b="0" i="0" u="none" strike="noStrike" kern="1200" dirty="0" smtClean="0">
                <a:solidFill>
                  <a:schemeClr val="tx1"/>
                </a:solidFill>
                <a:effectLst/>
                <a:latin typeface="+mn-lt"/>
                <a:ea typeface="+mn-ea"/>
                <a:cs typeface="+mn-cs"/>
                <a:hlinkClick r:id="rId7"/>
              </a:rPr>
              <a:t>environment</a:t>
            </a:r>
            <a:r>
              <a:rPr lang="en-US" sz="1200" b="0" i="0" kern="1200" dirty="0" smtClean="0">
                <a:solidFill>
                  <a:schemeClr val="tx1"/>
                </a:solidFill>
                <a:effectLst/>
                <a:latin typeface="+mn-lt"/>
                <a:ea typeface="+mn-ea"/>
                <a:cs typeface="+mn-cs"/>
              </a:rPr>
              <a:t> interface in a context of global changes;</a:t>
            </a:r>
          </a:p>
          <a:p>
            <a:r>
              <a:rPr lang="en-US" sz="1200" b="1" i="0" kern="1200" dirty="0" smtClean="0">
                <a:solidFill>
                  <a:schemeClr val="tx1"/>
                </a:solidFill>
                <a:effectLst/>
                <a:latin typeface="+mn-lt"/>
                <a:ea typeface="+mn-ea"/>
                <a:cs typeface="+mn-cs"/>
              </a:rPr>
              <a:t>Axis 3.</a:t>
            </a:r>
            <a:r>
              <a:rPr lang="en-US" sz="1200" b="0" i="0" kern="1200" dirty="0" smtClean="0">
                <a:solidFill>
                  <a:schemeClr val="tx1"/>
                </a:solidFill>
                <a:effectLst/>
                <a:latin typeface="+mn-lt"/>
                <a:ea typeface="+mn-ea"/>
                <a:cs typeface="+mn-cs"/>
              </a:rPr>
              <a:t> Characterization and quantification of cascading effects between human activities, global changes, socio-economic activities, structuring of ecological communities and risks of zoonotic emergence.</a:t>
            </a:r>
          </a:p>
          <a:p>
            <a:r>
              <a:rPr lang="en-US" sz="1200" b="1" i="0" u="none" strike="noStrike" kern="1200" dirty="0" smtClean="0">
                <a:solidFill>
                  <a:schemeClr val="tx1"/>
                </a:solidFill>
                <a:effectLst/>
                <a:latin typeface="+mn-lt"/>
                <a:ea typeface="+mn-ea"/>
                <a:cs typeface="+mn-cs"/>
              </a:rPr>
              <a:t>Funding Information</a:t>
            </a:r>
            <a:endParaRPr lang="en-US" sz="1200" b="0" i="0" u="none" strike="noStrike"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This first call for projects will mobilize a maximum of €9 million and the amount of aid requested per project will be between €1 and €3 million for a period of between 3 and 5 years.</a:t>
            </a:r>
          </a:p>
          <a:p>
            <a:r>
              <a:rPr lang="en-US" sz="1200" b="1" i="0" u="none" strike="noStrike" kern="1200" dirty="0" smtClean="0">
                <a:solidFill>
                  <a:schemeClr val="tx1"/>
                </a:solidFill>
                <a:effectLst/>
                <a:latin typeface="+mn-lt"/>
                <a:ea typeface="+mn-ea"/>
                <a:cs typeface="+mn-cs"/>
              </a:rPr>
              <a:t>Phases</a:t>
            </a:r>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The call for projects will consist of two phases:</a:t>
            </a:r>
          </a:p>
          <a:p>
            <a:r>
              <a:rPr lang="en-US" sz="1200" b="0" i="0" kern="1200" dirty="0" smtClean="0">
                <a:solidFill>
                  <a:schemeClr val="tx1"/>
                </a:solidFill>
                <a:effectLst/>
                <a:latin typeface="+mn-lt"/>
                <a:ea typeface="+mn-ea"/>
                <a:cs typeface="+mn-cs"/>
              </a:rPr>
              <a:t>a first phase of submitting letters of intent. This phase will not be a step for evaluating the letters of intent submitted but will allow the scientific community to formulate its research proposals, to identify any lack of skills within each consortium.</a:t>
            </a:r>
          </a:p>
          <a:p>
            <a:r>
              <a:rPr lang="en-US" sz="1200" b="0" i="0" kern="1200" dirty="0" smtClean="0">
                <a:solidFill>
                  <a:schemeClr val="tx1"/>
                </a:solidFill>
                <a:effectLst/>
                <a:latin typeface="+mn-lt"/>
                <a:ea typeface="+mn-ea"/>
                <a:cs typeface="+mn-cs"/>
              </a:rPr>
              <a:t>a second phase of submission of complete projects, with a view to the evaluation of the scientific project of the consortia selected by an international evaluation committee mandated by the ANR.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This first call for projects will mobilize a maximum of €9 million and the amount of aid requested per project will be between €1 and €3 million for a period of between 3 and 5 years.</a:t>
            </a:r>
          </a:p>
          <a:p>
            <a:endParaRPr lang="en-US" sz="1200" b="0" i="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0EB9DC2-B9E1-401F-8F09-D1665C25DF06}" type="slidenum">
              <a:rPr lang="en-US" smtClean="0"/>
              <a:t>3</a:t>
            </a:fld>
            <a:endParaRPr lang="en-US"/>
          </a:p>
        </p:txBody>
      </p:sp>
    </p:spTree>
    <p:extLst>
      <p:ext uri="{BB962C8B-B14F-4D97-AF65-F5344CB8AC3E}">
        <p14:creationId xmlns:p14="http://schemas.microsoft.com/office/powerpoint/2010/main" val="1805935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Global Change Research</a:t>
            </a:r>
            <a:r>
              <a:rPr lang="en-US" sz="1200" b="0" i="0" kern="1200" dirty="0" smtClean="0">
                <a:solidFill>
                  <a:schemeClr val="tx1"/>
                </a:solidFill>
                <a:effectLst/>
                <a:latin typeface="+mn-lt"/>
                <a:ea typeface="+mn-ea"/>
                <a:cs typeface="+mn-cs"/>
              </a:rPr>
              <a:t> Act of 1990</a:t>
            </a:r>
          </a:p>
          <a:p>
            <a:r>
              <a:rPr lang="en-US" sz="1200" b="0" i="0" kern="1200" dirty="0" smtClean="0">
                <a:solidFill>
                  <a:schemeClr val="tx1"/>
                </a:solidFill>
                <a:effectLst/>
                <a:latin typeface="+mn-lt"/>
                <a:ea typeface="+mn-ea"/>
                <a:cs typeface="+mn-cs"/>
              </a:rPr>
              <a:t>The </a:t>
            </a:r>
            <a:r>
              <a:rPr lang="en-US" sz="1200" b="1" i="0" kern="1200" dirty="0" smtClean="0">
                <a:solidFill>
                  <a:schemeClr val="tx1"/>
                </a:solidFill>
                <a:effectLst/>
                <a:latin typeface="+mn-lt"/>
                <a:ea typeface="+mn-ea"/>
                <a:cs typeface="+mn-cs"/>
              </a:rPr>
              <a:t>Global Change Research Act</a:t>
            </a:r>
            <a:r>
              <a:rPr lang="en-US" sz="1200" b="0" i="0" kern="1200" dirty="0" smtClean="0">
                <a:solidFill>
                  <a:schemeClr val="tx1"/>
                </a:solidFill>
                <a:effectLst/>
                <a:latin typeface="+mn-lt"/>
                <a:ea typeface="+mn-ea"/>
                <a:cs typeface="+mn-cs"/>
              </a:rPr>
              <a:t> 1990 is a </a:t>
            </a:r>
            <a:r>
              <a:rPr lang="en-US" sz="1200" b="0" i="0" u="none" strike="noStrike" kern="1200" dirty="0" smtClean="0">
                <a:solidFill>
                  <a:schemeClr val="tx1"/>
                </a:solidFill>
                <a:effectLst/>
                <a:latin typeface="+mn-lt"/>
                <a:ea typeface="+mn-ea"/>
                <a:cs typeface="+mn-cs"/>
                <a:hlinkClick r:id="rId3" tooltip="United States"/>
              </a:rPr>
              <a:t>United States</a:t>
            </a:r>
            <a:r>
              <a:rPr lang="en-US" sz="1200" b="0" i="0" kern="1200" dirty="0" smtClean="0">
                <a:solidFill>
                  <a:schemeClr val="tx1"/>
                </a:solidFill>
                <a:effectLst/>
                <a:latin typeface="+mn-lt"/>
                <a:ea typeface="+mn-ea"/>
                <a:cs typeface="+mn-cs"/>
              </a:rPr>
              <a:t> law requiring research into </a:t>
            </a:r>
            <a:r>
              <a:rPr lang="en-US" sz="1200" b="0" i="0" u="none" strike="noStrike" kern="1200" dirty="0" smtClean="0">
                <a:solidFill>
                  <a:schemeClr val="tx1"/>
                </a:solidFill>
                <a:effectLst/>
                <a:latin typeface="+mn-lt"/>
                <a:ea typeface="+mn-ea"/>
                <a:cs typeface="+mn-cs"/>
                <a:hlinkClick r:id="rId4" tooltip="Global warming"/>
              </a:rPr>
              <a:t>global warming</a:t>
            </a:r>
            <a:r>
              <a:rPr lang="en-US" sz="1200" b="0" i="0" kern="1200" dirty="0" smtClean="0">
                <a:solidFill>
                  <a:schemeClr val="tx1"/>
                </a:solidFill>
                <a:effectLst/>
                <a:latin typeface="+mn-lt"/>
                <a:ea typeface="+mn-ea"/>
                <a:cs typeface="+mn-cs"/>
              </a:rPr>
              <a:t> and related issues. It requires a report to Congress every four years on the environmental, economic, health and safety </a:t>
            </a:r>
            <a:r>
              <a:rPr lang="en-US" sz="1200" b="0" i="0" u="none" strike="noStrike" kern="1200" dirty="0" smtClean="0">
                <a:solidFill>
                  <a:schemeClr val="tx1"/>
                </a:solidFill>
                <a:effectLst/>
                <a:latin typeface="+mn-lt"/>
                <a:ea typeface="+mn-ea"/>
                <a:cs typeface="+mn-cs"/>
                <a:hlinkClick r:id="rId5" tooltip="Effects of climate change"/>
              </a:rPr>
              <a:t>consequences of climate change</a:t>
            </a:r>
            <a:r>
              <a:rPr lang="en-US" sz="1200" b="0" i="0" kern="1200" dirty="0" smtClean="0">
                <a:solidFill>
                  <a:schemeClr val="tx1"/>
                </a:solidFill>
                <a:effectLst/>
                <a:latin typeface="+mn-lt"/>
                <a:ea typeface="+mn-ea"/>
                <a:cs typeface="+mn-cs"/>
              </a:rPr>
              <a:t>.</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An Act to require the establishment of a </a:t>
            </a:r>
            <a:r>
              <a:rPr lang="en-US" sz="1200" b="0" i="0" u="none" strike="noStrike" kern="1200" dirty="0" smtClean="0">
                <a:solidFill>
                  <a:schemeClr val="tx1"/>
                </a:solidFill>
                <a:effectLst/>
                <a:latin typeface="+mn-lt"/>
                <a:ea typeface="+mn-ea"/>
                <a:cs typeface="+mn-cs"/>
                <a:hlinkClick r:id="rId6" tooltip="U.S. Global Change Research Program"/>
              </a:rPr>
              <a:t>United States Global Change Research Program</a:t>
            </a:r>
            <a:r>
              <a:rPr lang="en-US" sz="1200" b="0" i="0" kern="1200" dirty="0" smtClean="0">
                <a:solidFill>
                  <a:schemeClr val="tx1"/>
                </a:solidFill>
                <a:effectLst/>
                <a:latin typeface="+mn-lt"/>
                <a:ea typeface="+mn-ea"/>
                <a:cs typeface="+mn-cs"/>
              </a:rPr>
              <a:t> aimed at understanding and responding to global change, including the cumulative effects of human activities and natural processes on the environment, to promote discussions toward international protocols in global change research, and for other purposes.</a:t>
            </a:r>
          </a:p>
          <a:p>
            <a:r>
              <a:rPr lang="en-US" dirty="0" smtClean="0"/>
              <a:t>"Global change research" means study, monitoring, assessment, prediction, and information management activities to describe and understand x the interactive physical, chemical, and biological processes that regulate the total Earth system; x the unique environment that the Earth provides for life; x changes that are occurring in the Earth system; and x the manner in which such system, environment, and changes are influenced by human actions</a:t>
            </a:r>
            <a:endParaRPr lang="en-US" dirty="0"/>
          </a:p>
        </p:txBody>
      </p:sp>
      <p:sp>
        <p:nvSpPr>
          <p:cNvPr id="4" name="Slide Number Placeholder 3"/>
          <p:cNvSpPr>
            <a:spLocks noGrp="1"/>
          </p:cNvSpPr>
          <p:nvPr>
            <p:ph type="sldNum" sz="quarter" idx="10"/>
          </p:nvPr>
        </p:nvSpPr>
        <p:spPr/>
        <p:txBody>
          <a:bodyPr/>
          <a:lstStyle/>
          <a:p>
            <a:fld id="{90EB9DC2-B9E1-401F-8F09-D1665C25DF06}" type="slidenum">
              <a:rPr lang="en-US" smtClean="0"/>
              <a:t>5</a:t>
            </a:fld>
            <a:endParaRPr lang="en-US"/>
          </a:p>
        </p:txBody>
      </p:sp>
    </p:spTree>
    <p:extLst>
      <p:ext uri="{BB962C8B-B14F-4D97-AF65-F5344CB8AC3E}">
        <p14:creationId xmlns:p14="http://schemas.microsoft.com/office/powerpoint/2010/main" val="1595453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8F4D28-9A46-90BE-A327-4CAF2333CC6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x-none"/>
          </a:p>
        </p:txBody>
      </p:sp>
      <p:sp>
        <p:nvSpPr>
          <p:cNvPr id="3" name="Subtitle 2">
            <a:extLst>
              <a:ext uri="{FF2B5EF4-FFF2-40B4-BE49-F238E27FC236}">
                <a16:creationId xmlns="" xmlns:a16="http://schemas.microsoft.com/office/drawing/2014/main" id="{C9D41FC8-A1AA-5607-AF65-52EEAEDDAD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x-none"/>
          </a:p>
        </p:txBody>
      </p:sp>
      <p:sp>
        <p:nvSpPr>
          <p:cNvPr id="4" name="Date Placeholder 3">
            <a:extLst>
              <a:ext uri="{FF2B5EF4-FFF2-40B4-BE49-F238E27FC236}">
                <a16:creationId xmlns="" xmlns:a16="http://schemas.microsoft.com/office/drawing/2014/main" id="{1F9FE9E9-A4E0-FE39-6DB4-495D6E219B43}"/>
              </a:ext>
            </a:extLst>
          </p:cNvPr>
          <p:cNvSpPr>
            <a:spLocks noGrp="1"/>
          </p:cNvSpPr>
          <p:nvPr>
            <p:ph type="dt" sz="half" idx="10"/>
          </p:nvPr>
        </p:nvSpPr>
        <p:spPr/>
        <p:txBody>
          <a:bodyPr/>
          <a:lstStyle/>
          <a:p>
            <a:fld id="{F536B4F2-79A7-1649-963E-27D2F08DCE01}" type="datetimeFigureOut">
              <a:rPr lang="x-none" smtClean="0"/>
              <a:t>5/22/2023</a:t>
            </a:fld>
            <a:endParaRPr lang="x-none"/>
          </a:p>
        </p:txBody>
      </p:sp>
      <p:sp>
        <p:nvSpPr>
          <p:cNvPr id="5" name="Footer Placeholder 4">
            <a:extLst>
              <a:ext uri="{FF2B5EF4-FFF2-40B4-BE49-F238E27FC236}">
                <a16:creationId xmlns="" xmlns:a16="http://schemas.microsoft.com/office/drawing/2014/main" id="{75A89F96-E813-6619-DFBB-5C827137363F}"/>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 xmlns:a16="http://schemas.microsoft.com/office/drawing/2014/main" id="{B291855C-A4BE-412A-C637-D57C8680B999}"/>
              </a:ext>
            </a:extLst>
          </p:cNvPr>
          <p:cNvSpPr>
            <a:spLocks noGrp="1"/>
          </p:cNvSpPr>
          <p:nvPr>
            <p:ph type="sldNum" sz="quarter" idx="12"/>
          </p:nvPr>
        </p:nvSpPr>
        <p:spPr/>
        <p:txBody>
          <a:bodyPr/>
          <a:lstStyle/>
          <a:p>
            <a:fld id="{580B6281-17B5-D94B-9070-22400F855FA0}" type="slidenum">
              <a:rPr lang="x-none" smtClean="0"/>
              <a:t>‹#›</a:t>
            </a:fld>
            <a:endParaRPr lang="x-none"/>
          </a:p>
        </p:txBody>
      </p:sp>
    </p:spTree>
    <p:extLst>
      <p:ext uri="{BB962C8B-B14F-4D97-AF65-F5344CB8AC3E}">
        <p14:creationId xmlns:p14="http://schemas.microsoft.com/office/powerpoint/2010/main" val="95215736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470C51B-0434-6E22-13FF-D4F31916B890}"/>
              </a:ext>
            </a:extLst>
          </p:cNvPr>
          <p:cNvSpPr>
            <a:spLocks noGrp="1"/>
          </p:cNvSpPr>
          <p:nvPr>
            <p:ph type="title"/>
          </p:nvPr>
        </p:nvSpPr>
        <p:spPr/>
        <p:txBody>
          <a:bodyPr/>
          <a:lstStyle/>
          <a:p>
            <a:r>
              <a:rPr lang="en-GB"/>
              <a:t>Click to edit Master title style</a:t>
            </a:r>
            <a:endParaRPr lang="x-none"/>
          </a:p>
        </p:txBody>
      </p:sp>
      <p:sp>
        <p:nvSpPr>
          <p:cNvPr id="3" name="Vertical Text Placeholder 2">
            <a:extLst>
              <a:ext uri="{FF2B5EF4-FFF2-40B4-BE49-F238E27FC236}">
                <a16:creationId xmlns="" xmlns:a16="http://schemas.microsoft.com/office/drawing/2014/main" id="{05EF50FC-95EA-57DC-412A-4DED81B2804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 xmlns:a16="http://schemas.microsoft.com/office/drawing/2014/main" id="{A7C7629E-F2A5-4781-04CF-71175E4FCAA3}"/>
              </a:ext>
            </a:extLst>
          </p:cNvPr>
          <p:cNvSpPr>
            <a:spLocks noGrp="1"/>
          </p:cNvSpPr>
          <p:nvPr>
            <p:ph type="dt" sz="half" idx="10"/>
          </p:nvPr>
        </p:nvSpPr>
        <p:spPr/>
        <p:txBody>
          <a:bodyPr/>
          <a:lstStyle/>
          <a:p>
            <a:fld id="{F536B4F2-79A7-1649-963E-27D2F08DCE01}" type="datetimeFigureOut">
              <a:rPr lang="x-none" smtClean="0"/>
              <a:t>5/22/2023</a:t>
            </a:fld>
            <a:endParaRPr lang="x-none"/>
          </a:p>
        </p:txBody>
      </p:sp>
      <p:sp>
        <p:nvSpPr>
          <p:cNvPr id="5" name="Footer Placeholder 4">
            <a:extLst>
              <a:ext uri="{FF2B5EF4-FFF2-40B4-BE49-F238E27FC236}">
                <a16:creationId xmlns="" xmlns:a16="http://schemas.microsoft.com/office/drawing/2014/main" id="{BAD42948-5D60-DB1F-DF53-DBD1747B5BEA}"/>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 xmlns:a16="http://schemas.microsoft.com/office/drawing/2014/main" id="{390E9EFD-140B-AABE-2910-BCE7BB30D888}"/>
              </a:ext>
            </a:extLst>
          </p:cNvPr>
          <p:cNvSpPr>
            <a:spLocks noGrp="1"/>
          </p:cNvSpPr>
          <p:nvPr>
            <p:ph type="sldNum" sz="quarter" idx="12"/>
          </p:nvPr>
        </p:nvSpPr>
        <p:spPr/>
        <p:txBody>
          <a:bodyPr/>
          <a:lstStyle/>
          <a:p>
            <a:fld id="{580B6281-17B5-D94B-9070-22400F855FA0}" type="slidenum">
              <a:rPr lang="x-none" smtClean="0"/>
              <a:t>‹#›</a:t>
            </a:fld>
            <a:endParaRPr lang="x-none"/>
          </a:p>
        </p:txBody>
      </p:sp>
    </p:spTree>
    <p:extLst>
      <p:ext uri="{BB962C8B-B14F-4D97-AF65-F5344CB8AC3E}">
        <p14:creationId xmlns:p14="http://schemas.microsoft.com/office/powerpoint/2010/main" val="2075477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A798BA9F-DDC3-5FC7-E3E2-A11B2CCD44C3}"/>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x-none"/>
          </a:p>
        </p:txBody>
      </p:sp>
      <p:sp>
        <p:nvSpPr>
          <p:cNvPr id="3" name="Vertical Text Placeholder 2">
            <a:extLst>
              <a:ext uri="{FF2B5EF4-FFF2-40B4-BE49-F238E27FC236}">
                <a16:creationId xmlns="" xmlns:a16="http://schemas.microsoft.com/office/drawing/2014/main" id="{91CABD8D-6506-5F21-B689-617768ED31B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 xmlns:a16="http://schemas.microsoft.com/office/drawing/2014/main" id="{B268691A-4DDA-3826-C583-A201F892BD88}"/>
              </a:ext>
            </a:extLst>
          </p:cNvPr>
          <p:cNvSpPr>
            <a:spLocks noGrp="1"/>
          </p:cNvSpPr>
          <p:nvPr>
            <p:ph type="dt" sz="half" idx="10"/>
          </p:nvPr>
        </p:nvSpPr>
        <p:spPr/>
        <p:txBody>
          <a:bodyPr/>
          <a:lstStyle/>
          <a:p>
            <a:fld id="{F536B4F2-79A7-1649-963E-27D2F08DCE01}" type="datetimeFigureOut">
              <a:rPr lang="x-none" smtClean="0"/>
              <a:t>5/22/2023</a:t>
            </a:fld>
            <a:endParaRPr lang="x-none"/>
          </a:p>
        </p:txBody>
      </p:sp>
      <p:sp>
        <p:nvSpPr>
          <p:cNvPr id="5" name="Footer Placeholder 4">
            <a:extLst>
              <a:ext uri="{FF2B5EF4-FFF2-40B4-BE49-F238E27FC236}">
                <a16:creationId xmlns="" xmlns:a16="http://schemas.microsoft.com/office/drawing/2014/main" id="{3E215605-CF01-3D96-EE0B-374C0EBB2DC7}"/>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 xmlns:a16="http://schemas.microsoft.com/office/drawing/2014/main" id="{119FD2DB-F8DD-DBEF-DA8F-AE420495A6A9}"/>
              </a:ext>
            </a:extLst>
          </p:cNvPr>
          <p:cNvSpPr>
            <a:spLocks noGrp="1"/>
          </p:cNvSpPr>
          <p:nvPr>
            <p:ph type="sldNum" sz="quarter" idx="12"/>
          </p:nvPr>
        </p:nvSpPr>
        <p:spPr/>
        <p:txBody>
          <a:bodyPr/>
          <a:lstStyle/>
          <a:p>
            <a:fld id="{580B6281-17B5-D94B-9070-22400F855FA0}" type="slidenum">
              <a:rPr lang="x-none" smtClean="0"/>
              <a:t>‹#›</a:t>
            </a:fld>
            <a:endParaRPr lang="x-none"/>
          </a:p>
        </p:txBody>
      </p:sp>
    </p:spTree>
    <p:extLst>
      <p:ext uri="{BB962C8B-B14F-4D97-AF65-F5344CB8AC3E}">
        <p14:creationId xmlns:p14="http://schemas.microsoft.com/office/powerpoint/2010/main" val="4254999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3F37B9-39EC-ABAA-E591-45304E39D5A7}"/>
              </a:ext>
            </a:extLst>
          </p:cNvPr>
          <p:cNvSpPr>
            <a:spLocks noGrp="1"/>
          </p:cNvSpPr>
          <p:nvPr>
            <p:ph type="title"/>
          </p:nvPr>
        </p:nvSpPr>
        <p:spPr/>
        <p:txBody>
          <a:bodyPr/>
          <a:lstStyle/>
          <a:p>
            <a:r>
              <a:rPr lang="en-GB"/>
              <a:t>Click to edit Master title style</a:t>
            </a:r>
            <a:endParaRPr lang="x-none"/>
          </a:p>
        </p:txBody>
      </p:sp>
      <p:sp>
        <p:nvSpPr>
          <p:cNvPr id="3" name="Content Placeholder 2">
            <a:extLst>
              <a:ext uri="{FF2B5EF4-FFF2-40B4-BE49-F238E27FC236}">
                <a16:creationId xmlns="" xmlns:a16="http://schemas.microsoft.com/office/drawing/2014/main" id="{FCE1EC1E-19EE-102E-659E-A3039441F79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 xmlns:a16="http://schemas.microsoft.com/office/drawing/2014/main" id="{653EB9C8-46CF-1427-BCAA-08CE08FAA2E4}"/>
              </a:ext>
            </a:extLst>
          </p:cNvPr>
          <p:cNvSpPr>
            <a:spLocks noGrp="1"/>
          </p:cNvSpPr>
          <p:nvPr>
            <p:ph type="dt" sz="half" idx="10"/>
          </p:nvPr>
        </p:nvSpPr>
        <p:spPr/>
        <p:txBody>
          <a:bodyPr/>
          <a:lstStyle/>
          <a:p>
            <a:fld id="{F536B4F2-79A7-1649-963E-27D2F08DCE01}" type="datetimeFigureOut">
              <a:rPr lang="x-none" smtClean="0"/>
              <a:t>5/22/2023</a:t>
            </a:fld>
            <a:endParaRPr lang="x-none"/>
          </a:p>
        </p:txBody>
      </p:sp>
      <p:sp>
        <p:nvSpPr>
          <p:cNvPr id="5" name="Footer Placeholder 4">
            <a:extLst>
              <a:ext uri="{FF2B5EF4-FFF2-40B4-BE49-F238E27FC236}">
                <a16:creationId xmlns="" xmlns:a16="http://schemas.microsoft.com/office/drawing/2014/main" id="{BEF5DA78-54BC-F632-CBD8-4337E7EE5D9B}"/>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 xmlns:a16="http://schemas.microsoft.com/office/drawing/2014/main" id="{FADD601C-1CE3-20DE-72B7-932F02876EEA}"/>
              </a:ext>
            </a:extLst>
          </p:cNvPr>
          <p:cNvSpPr>
            <a:spLocks noGrp="1"/>
          </p:cNvSpPr>
          <p:nvPr>
            <p:ph type="sldNum" sz="quarter" idx="12"/>
          </p:nvPr>
        </p:nvSpPr>
        <p:spPr/>
        <p:txBody>
          <a:bodyPr/>
          <a:lstStyle/>
          <a:p>
            <a:fld id="{580B6281-17B5-D94B-9070-22400F855FA0}" type="slidenum">
              <a:rPr lang="x-none" smtClean="0"/>
              <a:t>‹#›</a:t>
            </a:fld>
            <a:endParaRPr lang="x-none"/>
          </a:p>
        </p:txBody>
      </p:sp>
    </p:spTree>
    <p:extLst>
      <p:ext uri="{BB962C8B-B14F-4D97-AF65-F5344CB8AC3E}">
        <p14:creationId xmlns:p14="http://schemas.microsoft.com/office/powerpoint/2010/main" val="1810305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3D4FDD3-43CD-E7F8-C774-645E343F1FA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x-none"/>
          </a:p>
        </p:txBody>
      </p:sp>
      <p:sp>
        <p:nvSpPr>
          <p:cNvPr id="3" name="Text Placeholder 2">
            <a:extLst>
              <a:ext uri="{FF2B5EF4-FFF2-40B4-BE49-F238E27FC236}">
                <a16:creationId xmlns="" xmlns:a16="http://schemas.microsoft.com/office/drawing/2014/main" id="{685CA971-C3FC-D8C9-CDF3-7E3E81A6A8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 xmlns:a16="http://schemas.microsoft.com/office/drawing/2014/main" id="{2B5A3B24-5F28-00AD-0C06-8B633D65BD21}"/>
              </a:ext>
            </a:extLst>
          </p:cNvPr>
          <p:cNvSpPr>
            <a:spLocks noGrp="1"/>
          </p:cNvSpPr>
          <p:nvPr>
            <p:ph type="dt" sz="half" idx="10"/>
          </p:nvPr>
        </p:nvSpPr>
        <p:spPr/>
        <p:txBody>
          <a:bodyPr/>
          <a:lstStyle/>
          <a:p>
            <a:fld id="{F536B4F2-79A7-1649-963E-27D2F08DCE01}" type="datetimeFigureOut">
              <a:rPr lang="x-none" smtClean="0"/>
              <a:t>5/22/2023</a:t>
            </a:fld>
            <a:endParaRPr lang="x-none"/>
          </a:p>
        </p:txBody>
      </p:sp>
      <p:sp>
        <p:nvSpPr>
          <p:cNvPr id="5" name="Footer Placeholder 4">
            <a:extLst>
              <a:ext uri="{FF2B5EF4-FFF2-40B4-BE49-F238E27FC236}">
                <a16:creationId xmlns="" xmlns:a16="http://schemas.microsoft.com/office/drawing/2014/main" id="{4E381448-90B6-49E8-EBD4-664123065DB7}"/>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 xmlns:a16="http://schemas.microsoft.com/office/drawing/2014/main" id="{D71F6BC8-6787-DEF6-D7F2-0278A90FD9B8}"/>
              </a:ext>
            </a:extLst>
          </p:cNvPr>
          <p:cNvSpPr>
            <a:spLocks noGrp="1"/>
          </p:cNvSpPr>
          <p:nvPr>
            <p:ph type="sldNum" sz="quarter" idx="12"/>
          </p:nvPr>
        </p:nvSpPr>
        <p:spPr/>
        <p:txBody>
          <a:bodyPr/>
          <a:lstStyle/>
          <a:p>
            <a:fld id="{580B6281-17B5-D94B-9070-22400F855FA0}" type="slidenum">
              <a:rPr lang="x-none" smtClean="0"/>
              <a:t>‹#›</a:t>
            </a:fld>
            <a:endParaRPr lang="x-none"/>
          </a:p>
        </p:txBody>
      </p:sp>
    </p:spTree>
    <p:extLst>
      <p:ext uri="{BB962C8B-B14F-4D97-AF65-F5344CB8AC3E}">
        <p14:creationId xmlns:p14="http://schemas.microsoft.com/office/powerpoint/2010/main" val="3984162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A9129F1-2431-A66A-0036-C96CF32BDB67}"/>
              </a:ext>
            </a:extLst>
          </p:cNvPr>
          <p:cNvSpPr>
            <a:spLocks noGrp="1"/>
          </p:cNvSpPr>
          <p:nvPr>
            <p:ph type="title"/>
          </p:nvPr>
        </p:nvSpPr>
        <p:spPr/>
        <p:txBody>
          <a:bodyPr/>
          <a:lstStyle/>
          <a:p>
            <a:r>
              <a:rPr lang="en-GB"/>
              <a:t>Click to edit Master title style</a:t>
            </a:r>
            <a:endParaRPr lang="x-none"/>
          </a:p>
        </p:txBody>
      </p:sp>
      <p:sp>
        <p:nvSpPr>
          <p:cNvPr id="3" name="Content Placeholder 2">
            <a:extLst>
              <a:ext uri="{FF2B5EF4-FFF2-40B4-BE49-F238E27FC236}">
                <a16:creationId xmlns="" xmlns:a16="http://schemas.microsoft.com/office/drawing/2014/main" id="{79CFA8D3-D881-0D13-A826-56705868C2A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Content Placeholder 3">
            <a:extLst>
              <a:ext uri="{FF2B5EF4-FFF2-40B4-BE49-F238E27FC236}">
                <a16:creationId xmlns="" xmlns:a16="http://schemas.microsoft.com/office/drawing/2014/main" id="{AD1315EF-9C07-1297-3004-4A9442AC4BDE}"/>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5" name="Date Placeholder 4">
            <a:extLst>
              <a:ext uri="{FF2B5EF4-FFF2-40B4-BE49-F238E27FC236}">
                <a16:creationId xmlns="" xmlns:a16="http://schemas.microsoft.com/office/drawing/2014/main" id="{92F5CD51-2A90-9AE4-E36F-5FBD1DD86263}"/>
              </a:ext>
            </a:extLst>
          </p:cNvPr>
          <p:cNvSpPr>
            <a:spLocks noGrp="1"/>
          </p:cNvSpPr>
          <p:nvPr>
            <p:ph type="dt" sz="half" idx="10"/>
          </p:nvPr>
        </p:nvSpPr>
        <p:spPr/>
        <p:txBody>
          <a:bodyPr/>
          <a:lstStyle/>
          <a:p>
            <a:fld id="{F536B4F2-79A7-1649-963E-27D2F08DCE01}" type="datetimeFigureOut">
              <a:rPr lang="x-none" smtClean="0"/>
              <a:t>5/22/2023</a:t>
            </a:fld>
            <a:endParaRPr lang="x-none"/>
          </a:p>
        </p:txBody>
      </p:sp>
      <p:sp>
        <p:nvSpPr>
          <p:cNvPr id="6" name="Footer Placeholder 5">
            <a:extLst>
              <a:ext uri="{FF2B5EF4-FFF2-40B4-BE49-F238E27FC236}">
                <a16:creationId xmlns="" xmlns:a16="http://schemas.microsoft.com/office/drawing/2014/main" id="{75851CEC-24C5-2D55-DDE9-796549090ACE}"/>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 xmlns:a16="http://schemas.microsoft.com/office/drawing/2014/main" id="{B8FDADC3-39DE-ECEB-741F-6E641022160A}"/>
              </a:ext>
            </a:extLst>
          </p:cNvPr>
          <p:cNvSpPr>
            <a:spLocks noGrp="1"/>
          </p:cNvSpPr>
          <p:nvPr>
            <p:ph type="sldNum" sz="quarter" idx="12"/>
          </p:nvPr>
        </p:nvSpPr>
        <p:spPr/>
        <p:txBody>
          <a:bodyPr/>
          <a:lstStyle/>
          <a:p>
            <a:fld id="{580B6281-17B5-D94B-9070-22400F855FA0}" type="slidenum">
              <a:rPr lang="x-none" smtClean="0"/>
              <a:t>‹#›</a:t>
            </a:fld>
            <a:endParaRPr lang="x-none"/>
          </a:p>
        </p:txBody>
      </p:sp>
    </p:spTree>
    <p:extLst>
      <p:ext uri="{BB962C8B-B14F-4D97-AF65-F5344CB8AC3E}">
        <p14:creationId xmlns:p14="http://schemas.microsoft.com/office/powerpoint/2010/main" val="2676679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42330FE-215F-BC44-8138-D4F34A3A9BEC}"/>
              </a:ext>
            </a:extLst>
          </p:cNvPr>
          <p:cNvSpPr>
            <a:spLocks noGrp="1"/>
          </p:cNvSpPr>
          <p:nvPr>
            <p:ph type="title"/>
          </p:nvPr>
        </p:nvSpPr>
        <p:spPr>
          <a:xfrm>
            <a:off x="839788" y="365125"/>
            <a:ext cx="10515600" cy="1325563"/>
          </a:xfrm>
        </p:spPr>
        <p:txBody>
          <a:bodyPr/>
          <a:lstStyle/>
          <a:p>
            <a:r>
              <a:rPr lang="en-GB"/>
              <a:t>Click to edit Master title style</a:t>
            </a:r>
            <a:endParaRPr lang="x-none"/>
          </a:p>
        </p:txBody>
      </p:sp>
      <p:sp>
        <p:nvSpPr>
          <p:cNvPr id="3" name="Text Placeholder 2">
            <a:extLst>
              <a:ext uri="{FF2B5EF4-FFF2-40B4-BE49-F238E27FC236}">
                <a16:creationId xmlns="" xmlns:a16="http://schemas.microsoft.com/office/drawing/2014/main" id="{828C22C0-7E6D-4F68-9EAB-2D81DDADAE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 xmlns:a16="http://schemas.microsoft.com/office/drawing/2014/main" id="{EB037F5F-2C90-DEA6-261A-9B97D490246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5" name="Text Placeholder 4">
            <a:extLst>
              <a:ext uri="{FF2B5EF4-FFF2-40B4-BE49-F238E27FC236}">
                <a16:creationId xmlns="" xmlns:a16="http://schemas.microsoft.com/office/drawing/2014/main" id="{18048F9F-09E4-CFB7-4127-23E5A14AF4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 xmlns:a16="http://schemas.microsoft.com/office/drawing/2014/main" id="{34119A6C-78D5-1E14-09A9-3EED4641C2B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7" name="Date Placeholder 6">
            <a:extLst>
              <a:ext uri="{FF2B5EF4-FFF2-40B4-BE49-F238E27FC236}">
                <a16:creationId xmlns="" xmlns:a16="http://schemas.microsoft.com/office/drawing/2014/main" id="{5E121C1E-F002-6CC3-D843-25022DA7932F}"/>
              </a:ext>
            </a:extLst>
          </p:cNvPr>
          <p:cNvSpPr>
            <a:spLocks noGrp="1"/>
          </p:cNvSpPr>
          <p:nvPr>
            <p:ph type="dt" sz="half" idx="10"/>
          </p:nvPr>
        </p:nvSpPr>
        <p:spPr/>
        <p:txBody>
          <a:bodyPr/>
          <a:lstStyle/>
          <a:p>
            <a:fld id="{F536B4F2-79A7-1649-963E-27D2F08DCE01}" type="datetimeFigureOut">
              <a:rPr lang="x-none" smtClean="0"/>
              <a:t>5/22/2023</a:t>
            </a:fld>
            <a:endParaRPr lang="x-none"/>
          </a:p>
        </p:txBody>
      </p:sp>
      <p:sp>
        <p:nvSpPr>
          <p:cNvPr id="8" name="Footer Placeholder 7">
            <a:extLst>
              <a:ext uri="{FF2B5EF4-FFF2-40B4-BE49-F238E27FC236}">
                <a16:creationId xmlns="" xmlns:a16="http://schemas.microsoft.com/office/drawing/2014/main" id="{2BA0D2D8-954C-1090-48B9-2504D5C1CFBC}"/>
              </a:ext>
            </a:extLst>
          </p:cNvPr>
          <p:cNvSpPr>
            <a:spLocks noGrp="1"/>
          </p:cNvSpPr>
          <p:nvPr>
            <p:ph type="ftr" sz="quarter" idx="11"/>
          </p:nvPr>
        </p:nvSpPr>
        <p:spPr/>
        <p:txBody>
          <a:bodyPr/>
          <a:lstStyle/>
          <a:p>
            <a:endParaRPr lang="x-none"/>
          </a:p>
        </p:txBody>
      </p:sp>
      <p:sp>
        <p:nvSpPr>
          <p:cNvPr id="9" name="Slide Number Placeholder 8">
            <a:extLst>
              <a:ext uri="{FF2B5EF4-FFF2-40B4-BE49-F238E27FC236}">
                <a16:creationId xmlns="" xmlns:a16="http://schemas.microsoft.com/office/drawing/2014/main" id="{265B24F1-2E65-7D4D-2182-05D31E74E035}"/>
              </a:ext>
            </a:extLst>
          </p:cNvPr>
          <p:cNvSpPr>
            <a:spLocks noGrp="1"/>
          </p:cNvSpPr>
          <p:nvPr>
            <p:ph type="sldNum" sz="quarter" idx="12"/>
          </p:nvPr>
        </p:nvSpPr>
        <p:spPr/>
        <p:txBody>
          <a:bodyPr/>
          <a:lstStyle/>
          <a:p>
            <a:fld id="{580B6281-17B5-D94B-9070-22400F855FA0}" type="slidenum">
              <a:rPr lang="x-none" smtClean="0"/>
              <a:t>‹#›</a:t>
            </a:fld>
            <a:endParaRPr lang="x-none"/>
          </a:p>
        </p:txBody>
      </p:sp>
    </p:spTree>
    <p:extLst>
      <p:ext uri="{BB962C8B-B14F-4D97-AF65-F5344CB8AC3E}">
        <p14:creationId xmlns:p14="http://schemas.microsoft.com/office/powerpoint/2010/main" val="2655494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43EAB2C-EED4-8DB8-59D0-5E0D2D4C783A}"/>
              </a:ext>
            </a:extLst>
          </p:cNvPr>
          <p:cNvSpPr>
            <a:spLocks noGrp="1"/>
          </p:cNvSpPr>
          <p:nvPr>
            <p:ph type="title"/>
          </p:nvPr>
        </p:nvSpPr>
        <p:spPr/>
        <p:txBody>
          <a:bodyPr/>
          <a:lstStyle/>
          <a:p>
            <a:r>
              <a:rPr lang="en-GB"/>
              <a:t>Click to edit Master title style</a:t>
            </a:r>
            <a:endParaRPr lang="x-none"/>
          </a:p>
        </p:txBody>
      </p:sp>
      <p:sp>
        <p:nvSpPr>
          <p:cNvPr id="3" name="Date Placeholder 2">
            <a:extLst>
              <a:ext uri="{FF2B5EF4-FFF2-40B4-BE49-F238E27FC236}">
                <a16:creationId xmlns="" xmlns:a16="http://schemas.microsoft.com/office/drawing/2014/main" id="{D8C4EB0A-02D3-D128-5AC1-94B164FAAADD}"/>
              </a:ext>
            </a:extLst>
          </p:cNvPr>
          <p:cNvSpPr>
            <a:spLocks noGrp="1"/>
          </p:cNvSpPr>
          <p:nvPr>
            <p:ph type="dt" sz="half" idx="10"/>
          </p:nvPr>
        </p:nvSpPr>
        <p:spPr/>
        <p:txBody>
          <a:bodyPr/>
          <a:lstStyle/>
          <a:p>
            <a:fld id="{F536B4F2-79A7-1649-963E-27D2F08DCE01}" type="datetimeFigureOut">
              <a:rPr lang="x-none" smtClean="0"/>
              <a:t>5/22/2023</a:t>
            </a:fld>
            <a:endParaRPr lang="x-none"/>
          </a:p>
        </p:txBody>
      </p:sp>
      <p:sp>
        <p:nvSpPr>
          <p:cNvPr id="4" name="Footer Placeholder 3">
            <a:extLst>
              <a:ext uri="{FF2B5EF4-FFF2-40B4-BE49-F238E27FC236}">
                <a16:creationId xmlns="" xmlns:a16="http://schemas.microsoft.com/office/drawing/2014/main" id="{DDF743BA-8559-4341-19C3-D28D6EC7B788}"/>
              </a:ext>
            </a:extLst>
          </p:cNvPr>
          <p:cNvSpPr>
            <a:spLocks noGrp="1"/>
          </p:cNvSpPr>
          <p:nvPr>
            <p:ph type="ftr" sz="quarter" idx="11"/>
          </p:nvPr>
        </p:nvSpPr>
        <p:spPr/>
        <p:txBody>
          <a:bodyPr/>
          <a:lstStyle/>
          <a:p>
            <a:endParaRPr lang="x-none"/>
          </a:p>
        </p:txBody>
      </p:sp>
      <p:sp>
        <p:nvSpPr>
          <p:cNvPr id="5" name="Slide Number Placeholder 4">
            <a:extLst>
              <a:ext uri="{FF2B5EF4-FFF2-40B4-BE49-F238E27FC236}">
                <a16:creationId xmlns="" xmlns:a16="http://schemas.microsoft.com/office/drawing/2014/main" id="{D4ADBC3E-313B-1028-5BEB-D60A5A7888FE}"/>
              </a:ext>
            </a:extLst>
          </p:cNvPr>
          <p:cNvSpPr>
            <a:spLocks noGrp="1"/>
          </p:cNvSpPr>
          <p:nvPr>
            <p:ph type="sldNum" sz="quarter" idx="12"/>
          </p:nvPr>
        </p:nvSpPr>
        <p:spPr/>
        <p:txBody>
          <a:bodyPr/>
          <a:lstStyle/>
          <a:p>
            <a:fld id="{580B6281-17B5-D94B-9070-22400F855FA0}" type="slidenum">
              <a:rPr lang="x-none" smtClean="0"/>
              <a:t>‹#›</a:t>
            </a:fld>
            <a:endParaRPr lang="x-none"/>
          </a:p>
        </p:txBody>
      </p:sp>
    </p:spTree>
    <p:extLst>
      <p:ext uri="{BB962C8B-B14F-4D97-AF65-F5344CB8AC3E}">
        <p14:creationId xmlns:p14="http://schemas.microsoft.com/office/powerpoint/2010/main" val="2362407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10421E95-64A2-4B0E-4AB1-C05862CF6736}"/>
              </a:ext>
            </a:extLst>
          </p:cNvPr>
          <p:cNvSpPr>
            <a:spLocks noGrp="1"/>
          </p:cNvSpPr>
          <p:nvPr>
            <p:ph type="dt" sz="half" idx="10"/>
          </p:nvPr>
        </p:nvSpPr>
        <p:spPr/>
        <p:txBody>
          <a:bodyPr/>
          <a:lstStyle/>
          <a:p>
            <a:fld id="{F536B4F2-79A7-1649-963E-27D2F08DCE01}" type="datetimeFigureOut">
              <a:rPr lang="x-none" smtClean="0"/>
              <a:t>5/22/2023</a:t>
            </a:fld>
            <a:endParaRPr lang="x-none"/>
          </a:p>
        </p:txBody>
      </p:sp>
      <p:sp>
        <p:nvSpPr>
          <p:cNvPr id="3" name="Footer Placeholder 2">
            <a:extLst>
              <a:ext uri="{FF2B5EF4-FFF2-40B4-BE49-F238E27FC236}">
                <a16:creationId xmlns="" xmlns:a16="http://schemas.microsoft.com/office/drawing/2014/main" id="{C1082B7E-07A4-C99F-86A9-01F97C4D089D}"/>
              </a:ext>
            </a:extLst>
          </p:cNvPr>
          <p:cNvSpPr>
            <a:spLocks noGrp="1"/>
          </p:cNvSpPr>
          <p:nvPr>
            <p:ph type="ftr" sz="quarter" idx="11"/>
          </p:nvPr>
        </p:nvSpPr>
        <p:spPr/>
        <p:txBody>
          <a:bodyPr/>
          <a:lstStyle/>
          <a:p>
            <a:endParaRPr lang="x-none"/>
          </a:p>
        </p:txBody>
      </p:sp>
      <p:sp>
        <p:nvSpPr>
          <p:cNvPr id="4" name="Slide Number Placeholder 3">
            <a:extLst>
              <a:ext uri="{FF2B5EF4-FFF2-40B4-BE49-F238E27FC236}">
                <a16:creationId xmlns="" xmlns:a16="http://schemas.microsoft.com/office/drawing/2014/main" id="{6F76F7AD-C46D-AFD3-9FAC-5FF67AC31136}"/>
              </a:ext>
            </a:extLst>
          </p:cNvPr>
          <p:cNvSpPr>
            <a:spLocks noGrp="1"/>
          </p:cNvSpPr>
          <p:nvPr>
            <p:ph type="sldNum" sz="quarter" idx="12"/>
          </p:nvPr>
        </p:nvSpPr>
        <p:spPr/>
        <p:txBody>
          <a:bodyPr/>
          <a:lstStyle/>
          <a:p>
            <a:fld id="{580B6281-17B5-D94B-9070-22400F855FA0}" type="slidenum">
              <a:rPr lang="x-none" smtClean="0"/>
              <a:t>‹#›</a:t>
            </a:fld>
            <a:endParaRPr lang="x-none"/>
          </a:p>
        </p:txBody>
      </p:sp>
    </p:spTree>
    <p:extLst>
      <p:ext uri="{BB962C8B-B14F-4D97-AF65-F5344CB8AC3E}">
        <p14:creationId xmlns:p14="http://schemas.microsoft.com/office/powerpoint/2010/main" val="1723816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2E29549-61D9-BF2B-6140-12C09BB8F05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x-none"/>
          </a:p>
        </p:txBody>
      </p:sp>
      <p:sp>
        <p:nvSpPr>
          <p:cNvPr id="3" name="Content Placeholder 2">
            <a:extLst>
              <a:ext uri="{FF2B5EF4-FFF2-40B4-BE49-F238E27FC236}">
                <a16:creationId xmlns="" xmlns:a16="http://schemas.microsoft.com/office/drawing/2014/main" id="{9AA0C372-BA75-7A4A-98B1-31C81ACE4D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Text Placeholder 3">
            <a:extLst>
              <a:ext uri="{FF2B5EF4-FFF2-40B4-BE49-F238E27FC236}">
                <a16:creationId xmlns="" xmlns:a16="http://schemas.microsoft.com/office/drawing/2014/main" id="{D67E4CC3-0FE4-CC25-B9B9-9EB3DC1967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 xmlns:a16="http://schemas.microsoft.com/office/drawing/2014/main" id="{A0A655CA-2DB3-F16F-5912-F559C2DF0FE7}"/>
              </a:ext>
            </a:extLst>
          </p:cNvPr>
          <p:cNvSpPr>
            <a:spLocks noGrp="1"/>
          </p:cNvSpPr>
          <p:nvPr>
            <p:ph type="dt" sz="half" idx="10"/>
          </p:nvPr>
        </p:nvSpPr>
        <p:spPr/>
        <p:txBody>
          <a:bodyPr/>
          <a:lstStyle/>
          <a:p>
            <a:fld id="{F536B4F2-79A7-1649-963E-27D2F08DCE01}" type="datetimeFigureOut">
              <a:rPr lang="x-none" smtClean="0"/>
              <a:t>5/22/2023</a:t>
            </a:fld>
            <a:endParaRPr lang="x-none"/>
          </a:p>
        </p:txBody>
      </p:sp>
      <p:sp>
        <p:nvSpPr>
          <p:cNvPr id="6" name="Footer Placeholder 5">
            <a:extLst>
              <a:ext uri="{FF2B5EF4-FFF2-40B4-BE49-F238E27FC236}">
                <a16:creationId xmlns="" xmlns:a16="http://schemas.microsoft.com/office/drawing/2014/main" id="{33DC85A9-CBF7-AB65-7DE1-29D6000F9330}"/>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 xmlns:a16="http://schemas.microsoft.com/office/drawing/2014/main" id="{E0486199-0AFB-0D1B-A4A4-F489BB257ACF}"/>
              </a:ext>
            </a:extLst>
          </p:cNvPr>
          <p:cNvSpPr>
            <a:spLocks noGrp="1"/>
          </p:cNvSpPr>
          <p:nvPr>
            <p:ph type="sldNum" sz="quarter" idx="12"/>
          </p:nvPr>
        </p:nvSpPr>
        <p:spPr/>
        <p:txBody>
          <a:bodyPr/>
          <a:lstStyle/>
          <a:p>
            <a:fld id="{580B6281-17B5-D94B-9070-22400F855FA0}" type="slidenum">
              <a:rPr lang="x-none" smtClean="0"/>
              <a:t>‹#›</a:t>
            </a:fld>
            <a:endParaRPr lang="x-none"/>
          </a:p>
        </p:txBody>
      </p:sp>
    </p:spTree>
    <p:extLst>
      <p:ext uri="{BB962C8B-B14F-4D97-AF65-F5344CB8AC3E}">
        <p14:creationId xmlns:p14="http://schemas.microsoft.com/office/powerpoint/2010/main" val="2749403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7524EC-189D-B4C6-C5FE-E57E4D94C77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x-none"/>
          </a:p>
        </p:txBody>
      </p:sp>
      <p:sp>
        <p:nvSpPr>
          <p:cNvPr id="3" name="Picture Placeholder 2">
            <a:extLst>
              <a:ext uri="{FF2B5EF4-FFF2-40B4-BE49-F238E27FC236}">
                <a16:creationId xmlns="" xmlns:a16="http://schemas.microsoft.com/office/drawing/2014/main" id="{F319ACA0-BC6E-A42F-AA0F-5A5A80E301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a:p>
        </p:txBody>
      </p:sp>
      <p:sp>
        <p:nvSpPr>
          <p:cNvPr id="4" name="Text Placeholder 3">
            <a:extLst>
              <a:ext uri="{FF2B5EF4-FFF2-40B4-BE49-F238E27FC236}">
                <a16:creationId xmlns="" xmlns:a16="http://schemas.microsoft.com/office/drawing/2014/main" id="{28A582D5-276E-0E3C-7E66-CFB7493EE9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 xmlns:a16="http://schemas.microsoft.com/office/drawing/2014/main" id="{09FC08A6-2521-7884-4E6B-9930102D5191}"/>
              </a:ext>
            </a:extLst>
          </p:cNvPr>
          <p:cNvSpPr>
            <a:spLocks noGrp="1"/>
          </p:cNvSpPr>
          <p:nvPr>
            <p:ph type="dt" sz="half" idx="10"/>
          </p:nvPr>
        </p:nvSpPr>
        <p:spPr/>
        <p:txBody>
          <a:bodyPr/>
          <a:lstStyle/>
          <a:p>
            <a:fld id="{F536B4F2-79A7-1649-963E-27D2F08DCE01}" type="datetimeFigureOut">
              <a:rPr lang="x-none" smtClean="0"/>
              <a:t>5/22/2023</a:t>
            </a:fld>
            <a:endParaRPr lang="x-none"/>
          </a:p>
        </p:txBody>
      </p:sp>
      <p:sp>
        <p:nvSpPr>
          <p:cNvPr id="6" name="Footer Placeholder 5">
            <a:extLst>
              <a:ext uri="{FF2B5EF4-FFF2-40B4-BE49-F238E27FC236}">
                <a16:creationId xmlns="" xmlns:a16="http://schemas.microsoft.com/office/drawing/2014/main" id="{E358A750-C256-A407-998D-F23B8BBDEEC9}"/>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 xmlns:a16="http://schemas.microsoft.com/office/drawing/2014/main" id="{43B7F656-01E4-F67A-BF3D-E0FCA8251C71}"/>
              </a:ext>
            </a:extLst>
          </p:cNvPr>
          <p:cNvSpPr>
            <a:spLocks noGrp="1"/>
          </p:cNvSpPr>
          <p:nvPr>
            <p:ph type="sldNum" sz="quarter" idx="12"/>
          </p:nvPr>
        </p:nvSpPr>
        <p:spPr/>
        <p:txBody>
          <a:bodyPr/>
          <a:lstStyle/>
          <a:p>
            <a:fld id="{580B6281-17B5-D94B-9070-22400F855FA0}" type="slidenum">
              <a:rPr lang="x-none" smtClean="0"/>
              <a:t>‹#›</a:t>
            </a:fld>
            <a:endParaRPr lang="x-none"/>
          </a:p>
        </p:txBody>
      </p:sp>
    </p:spTree>
    <p:extLst>
      <p:ext uri="{BB962C8B-B14F-4D97-AF65-F5344CB8AC3E}">
        <p14:creationId xmlns:p14="http://schemas.microsoft.com/office/powerpoint/2010/main" val="4103979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9E54E12B-B627-241D-B07F-252817847377}"/>
              </a:ext>
            </a:extLst>
          </p:cNvPr>
          <p:cNvSpPr>
            <a:spLocks noGrp="1"/>
          </p:cNvSpPr>
          <p:nvPr>
            <p:ph type="title"/>
          </p:nvPr>
        </p:nvSpPr>
        <p:spPr>
          <a:xfrm>
            <a:off x="838200" y="354492"/>
            <a:ext cx="10515600" cy="1325563"/>
          </a:xfrm>
          <a:prstGeom prst="rect">
            <a:avLst/>
          </a:prstGeom>
        </p:spPr>
        <p:txBody>
          <a:bodyPr vert="horz" lIns="91440" tIns="45720" rIns="91440" bIns="45720" rtlCol="0" anchor="ctr">
            <a:normAutofit/>
          </a:bodyPr>
          <a:lstStyle/>
          <a:p>
            <a:r>
              <a:rPr lang="en-GB" dirty="0" smtClean="0"/>
              <a:t>Click to edit Master title style</a:t>
            </a:r>
            <a:endParaRPr lang="x-none" dirty="0"/>
          </a:p>
        </p:txBody>
      </p:sp>
      <p:sp>
        <p:nvSpPr>
          <p:cNvPr id="3" name="Text Placeholder 2">
            <a:extLst>
              <a:ext uri="{FF2B5EF4-FFF2-40B4-BE49-F238E27FC236}">
                <a16:creationId xmlns="" xmlns:a16="http://schemas.microsoft.com/office/drawing/2014/main" id="{97D9AD63-3B57-E3A8-14DE-0E3CFBBC50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x-none" dirty="0"/>
          </a:p>
        </p:txBody>
      </p:sp>
      <p:sp>
        <p:nvSpPr>
          <p:cNvPr id="4" name="Date Placeholder 3">
            <a:extLst>
              <a:ext uri="{FF2B5EF4-FFF2-40B4-BE49-F238E27FC236}">
                <a16:creationId xmlns="" xmlns:a16="http://schemas.microsoft.com/office/drawing/2014/main" id="{37F8E9A2-3103-D418-A4FD-7C8B2E0ED8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36B4F2-79A7-1649-963E-27D2F08DCE01}" type="datetimeFigureOut">
              <a:rPr lang="x-none" smtClean="0"/>
              <a:t>5/22/2023</a:t>
            </a:fld>
            <a:endParaRPr lang="x-none"/>
          </a:p>
        </p:txBody>
      </p:sp>
      <p:sp>
        <p:nvSpPr>
          <p:cNvPr id="5" name="Footer Placeholder 4">
            <a:extLst>
              <a:ext uri="{FF2B5EF4-FFF2-40B4-BE49-F238E27FC236}">
                <a16:creationId xmlns="" xmlns:a16="http://schemas.microsoft.com/office/drawing/2014/main" id="{F65311BB-215A-E0FE-883C-10905060D9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x-none"/>
          </a:p>
        </p:txBody>
      </p:sp>
      <p:sp>
        <p:nvSpPr>
          <p:cNvPr id="6" name="Slide Number Placeholder 5">
            <a:extLst>
              <a:ext uri="{FF2B5EF4-FFF2-40B4-BE49-F238E27FC236}">
                <a16:creationId xmlns="" xmlns:a16="http://schemas.microsoft.com/office/drawing/2014/main" id="{2AD20937-7C48-AF0E-4636-2BD93C02C3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0B6281-17B5-D94B-9070-22400F855FA0}" type="slidenum">
              <a:rPr lang="x-none" smtClean="0"/>
              <a:t>‹#›</a:t>
            </a:fld>
            <a:endParaRPr lang="x-none"/>
          </a:p>
        </p:txBody>
      </p:sp>
    </p:spTree>
    <p:extLst>
      <p:ext uri="{BB962C8B-B14F-4D97-AF65-F5344CB8AC3E}">
        <p14:creationId xmlns:p14="http://schemas.microsoft.com/office/powerpoint/2010/main" val="1278320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rgbClr val="0000FF"/>
          </a:solidFill>
          <a:latin typeface="Verdana" panose="020B0604030504040204" pitchFamily="34" charset="0"/>
          <a:ea typeface="Verdana" panose="020B0604030504040204" pitchFamily="34" charset="0"/>
          <a:cs typeface="Segoe UI" panose="020B05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tiff"/><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95423"/>
            <a:ext cx="10972800" cy="2101182"/>
          </a:xfrm>
        </p:spPr>
        <p:txBody>
          <a:bodyPr>
            <a:noAutofit/>
          </a:bodyPr>
          <a:lstStyle/>
          <a:p>
            <a:pPr>
              <a:lnSpc>
                <a:spcPct val="100000"/>
              </a:lnSpc>
              <a:spcBef>
                <a:spcPts val="600"/>
              </a:spcBef>
            </a:pPr>
            <a:r>
              <a:rPr lang="en-US" sz="3600" dirty="0"/>
              <a:t>Feedback of March </a:t>
            </a:r>
            <a:r>
              <a:rPr lang="en-US" sz="3600" dirty="0" smtClean="0"/>
              <a:t>meeting</a:t>
            </a:r>
            <a:br>
              <a:rPr lang="en-US" sz="3600" dirty="0" smtClean="0"/>
            </a:br>
            <a:r>
              <a:rPr lang="en-US" sz="3600" dirty="0" smtClean="0"/>
              <a:t/>
            </a:r>
            <a:br>
              <a:rPr lang="en-US" sz="3600" dirty="0" smtClean="0"/>
            </a:br>
            <a:endParaRPr lang="en-US" sz="3600" dirty="0">
              <a:latin typeface="Verdana" panose="020B0604030504040204" pitchFamily="34" charset="0"/>
              <a:ea typeface="Verdana" panose="020B0604030504040204" pitchFamily="34" charset="0"/>
            </a:endParaRPr>
          </a:p>
        </p:txBody>
      </p:sp>
      <p:sp>
        <p:nvSpPr>
          <p:cNvPr id="3" name="Subtitle 2"/>
          <p:cNvSpPr>
            <a:spLocks noGrp="1"/>
          </p:cNvSpPr>
          <p:nvPr>
            <p:ph type="subTitle" idx="1"/>
          </p:nvPr>
        </p:nvSpPr>
        <p:spPr>
          <a:xfrm>
            <a:off x="960699" y="3258810"/>
            <a:ext cx="10270602" cy="1725413"/>
          </a:xfrm>
        </p:spPr>
        <p:txBody>
          <a:bodyPr>
            <a:normAutofit/>
          </a:bodyPr>
          <a:lstStyle/>
          <a:p>
            <a:r>
              <a:rPr lang="en-US" sz="2000" dirty="0"/>
              <a:t>PRESTO symposium “Collaborative </a:t>
            </a:r>
            <a:r>
              <a:rPr lang="en-US" sz="2000" dirty="0" smtClean="0"/>
              <a:t>Strategy for</a:t>
            </a:r>
            <a:r>
              <a:rPr lang="en-US" sz="2000" dirty="0"/>
              <a:t> One Health Projects Building” </a:t>
            </a:r>
            <a:endParaRPr lang="en-US" sz="2000" dirty="0" smtClean="0"/>
          </a:p>
          <a:p>
            <a:r>
              <a:rPr lang="en-US" sz="2000" dirty="0" smtClean="0"/>
              <a:t>Nicole </a:t>
            </a:r>
            <a:r>
              <a:rPr lang="en-US" sz="2000" dirty="0" smtClean="0"/>
              <a:t>NGO-GIANG-HUONG</a:t>
            </a:r>
          </a:p>
          <a:p>
            <a:r>
              <a:rPr lang="en-US" sz="2000" dirty="0" smtClean="0"/>
              <a:t>The </a:t>
            </a:r>
            <a:r>
              <a:rPr lang="en-US" sz="2000" dirty="0"/>
              <a:t>Empress Hotel, Chiang Mai</a:t>
            </a:r>
            <a:br>
              <a:rPr lang="en-US" sz="2000" dirty="0"/>
            </a:br>
            <a:r>
              <a:rPr lang="en-US" sz="2000" dirty="0" smtClean="0"/>
              <a:t>22 May 2023</a:t>
            </a:r>
            <a:endParaRPr lang="en-US" sz="2000" dirty="0"/>
          </a:p>
        </p:txBody>
      </p:sp>
      <p:pic>
        <p:nvPicPr>
          <p:cNvPr id="4" name="Picture 34">
            <a:extLst>
              <a:ext uri="{FF2B5EF4-FFF2-40B4-BE49-F238E27FC236}">
                <a16:creationId xmlns="" xmlns:a16="http://schemas.microsoft.com/office/drawing/2014/main" id="{0554B8E1-BA08-0D40-8A2E-1261CB0E45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05953" y="5421793"/>
            <a:ext cx="1480585" cy="982570"/>
          </a:xfrm>
          <a:prstGeom prst="rect">
            <a:avLst/>
          </a:prstGeom>
        </p:spPr>
      </p:pic>
      <p:pic>
        <p:nvPicPr>
          <p:cNvPr id="7" name="Image 17">
            <a:extLst>
              <a:ext uri="{FF2B5EF4-FFF2-40B4-BE49-F238E27FC236}">
                <a16:creationId xmlns="" xmlns:a16="http://schemas.microsoft.com/office/drawing/2014/main" id="{B4DF9531-B963-324D-AB6E-40C92CD0C23C}"/>
              </a:ext>
            </a:extLst>
          </p:cNvPr>
          <p:cNvPicPr>
            <a:picLocks noChangeAspect="1"/>
          </p:cNvPicPr>
          <p:nvPr/>
        </p:nvPicPr>
        <p:blipFill>
          <a:blip r:embed="rId3"/>
          <a:stretch>
            <a:fillRect/>
          </a:stretch>
        </p:blipFill>
        <p:spPr>
          <a:xfrm>
            <a:off x="326992" y="5360299"/>
            <a:ext cx="1552960" cy="1105559"/>
          </a:xfrm>
          <a:prstGeom prst="rect">
            <a:avLst/>
          </a:prstGeom>
        </p:spPr>
      </p:pic>
      <p:pic>
        <p:nvPicPr>
          <p:cNvPr id="8" name="Picture 7"/>
          <p:cNvPicPr/>
          <p:nvPr/>
        </p:nvPicPr>
        <p:blipFill>
          <a:blip r:embed="rId4" cstate="print">
            <a:extLst>
              <a:ext uri="{28A0092B-C50C-407E-A947-70E740481C1C}">
                <a14:useLocalDpi xmlns:a14="http://schemas.microsoft.com/office/drawing/2010/main" val="0"/>
              </a:ext>
            </a:extLst>
          </a:blip>
          <a:stretch>
            <a:fillRect/>
          </a:stretch>
        </p:blipFill>
        <p:spPr>
          <a:xfrm>
            <a:off x="4040020" y="5310146"/>
            <a:ext cx="1205865" cy="1205865"/>
          </a:xfrm>
          <a:prstGeom prst="rect">
            <a:avLst/>
          </a:prstGeom>
        </p:spPr>
      </p:pic>
      <p:grpSp>
        <p:nvGrpSpPr>
          <p:cNvPr id="9" name="Group 8"/>
          <p:cNvGrpSpPr>
            <a:grpSpLocks noChangeAspect="1"/>
          </p:cNvGrpSpPr>
          <p:nvPr/>
        </p:nvGrpSpPr>
        <p:grpSpPr>
          <a:xfrm>
            <a:off x="11046607" y="5284110"/>
            <a:ext cx="749300" cy="1257936"/>
            <a:chOff x="0" y="0"/>
            <a:chExt cx="1828800" cy="3074704"/>
          </a:xfrm>
        </p:grpSpPr>
        <p:pic>
          <p:nvPicPr>
            <p:cNvPr id="10" name="Image 13">
              <a:extLst>
                <a:ext uri="{FF2B5EF4-FFF2-40B4-BE49-F238E27FC236}">
                  <a16:creationId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o="urn:schemas-microsoft-com:office:office" xmlns:v="urn:schemas-microsoft-com:vml" xmlns:w10="urn:schemas-microsoft-com:office:word" xmlns:w="http://schemas.openxmlformats.org/wordprocessingml/2006/main" xmlns="" xmlns:a16="http://schemas.microsoft.com/office/drawing/2014/main" xmlns:lc="http://schemas.openxmlformats.org/drawingml/2006/lockedCanvas" id="{51F2D400-3DCA-EC40-9F0A-C2690ADF5657}"/>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0" y="2093775"/>
              <a:ext cx="1828800" cy="980929"/>
            </a:xfrm>
            <a:prstGeom prst="rect">
              <a:avLst/>
            </a:prstGeom>
          </p:spPr>
        </p:pic>
        <p:pic>
          <p:nvPicPr>
            <p:cNvPr id="11" name="Picture 10" descr="C:\Users\Gonzague Jourdain\Documents\PHPT\10 Info\Organization\_Logo\IRD color square logo 2016 (main).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560" y="0"/>
              <a:ext cx="1737360" cy="2027981"/>
            </a:xfrm>
            <a:prstGeom prst="rect">
              <a:avLst/>
            </a:prstGeom>
            <a:noFill/>
            <a:ln>
              <a:noFill/>
            </a:ln>
          </p:spPr>
        </p:pic>
      </p:grpSp>
    </p:spTree>
    <p:extLst>
      <p:ext uri="{BB962C8B-B14F-4D97-AF65-F5344CB8AC3E}">
        <p14:creationId xmlns:p14="http://schemas.microsoft.com/office/powerpoint/2010/main" val="5444414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IJL PRESTO Goals consistent with PREZODE</a:t>
            </a:r>
            <a:endParaRPr lang="en-US" dirty="0"/>
          </a:p>
        </p:txBody>
      </p:sp>
      <p:sp>
        <p:nvSpPr>
          <p:cNvPr id="3" name="Content Placeholder 2"/>
          <p:cNvSpPr>
            <a:spLocks noGrp="1"/>
          </p:cNvSpPr>
          <p:nvPr>
            <p:ph idx="1"/>
          </p:nvPr>
        </p:nvSpPr>
        <p:spPr>
          <a:xfrm>
            <a:off x="4872624" y="1825625"/>
            <a:ext cx="6492240" cy="3360150"/>
          </a:xfrm>
        </p:spPr>
        <p:txBody>
          <a:bodyPr>
            <a:normAutofit/>
          </a:bodyPr>
          <a:lstStyle/>
          <a:p>
            <a:r>
              <a:rPr lang="en-US" dirty="0" smtClean="0">
                <a:latin typeface="Segoe UI" panose="020B0502040204020203" pitchFamily="34" charset="0"/>
              </a:rPr>
              <a:t>An innovative </a:t>
            </a:r>
            <a:r>
              <a:rPr lang="en-US" dirty="0">
                <a:latin typeface="Segoe UI" panose="020B0502040204020203" pitchFamily="34" charset="0"/>
              </a:rPr>
              <a:t>international </a:t>
            </a:r>
            <a:r>
              <a:rPr lang="en-US" dirty="0" smtClean="0">
                <a:latin typeface="Segoe UI" panose="020B0502040204020203" pitchFamily="34" charset="0"/>
              </a:rPr>
              <a:t>initiative:</a:t>
            </a:r>
          </a:p>
          <a:p>
            <a:pPr lvl="1"/>
            <a:r>
              <a:rPr lang="en-US" dirty="0" smtClean="0">
                <a:latin typeface="Segoe UI" panose="020B0502040204020203" pitchFamily="34" charset="0"/>
              </a:rPr>
              <a:t>to </a:t>
            </a:r>
            <a:r>
              <a:rPr lang="en-US" dirty="0">
                <a:latin typeface="Segoe UI" panose="020B0502040204020203" pitchFamily="34" charset="0"/>
              </a:rPr>
              <a:t>understand the risks of emergence of zoonotic infectious diseases, </a:t>
            </a:r>
            <a:endParaRPr lang="en-US" dirty="0" smtClean="0">
              <a:latin typeface="Segoe UI" panose="020B0502040204020203" pitchFamily="34" charset="0"/>
            </a:endParaRPr>
          </a:p>
          <a:p>
            <a:pPr lvl="1"/>
            <a:r>
              <a:rPr lang="en-US" dirty="0" smtClean="0">
                <a:latin typeface="Segoe UI" panose="020B0502040204020203" pitchFamily="34" charset="0"/>
              </a:rPr>
              <a:t>to </a:t>
            </a:r>
            <a:r>
              <a:rPr lang="en-US" dirty="0">
                <a:latin typeface="Segoe UI" panose="020B0502040204020203" pitchFamily="34" charset="0"/>
              </a:rPr>
              <a:t>develop and implement innovative methods to improve prevention, early detection, and resilience in order to ensure rapid response to the risks of emerging infectious diseases of animal origin</a:t>
            </a:r>
            <a:r>
              <a:rPr lang="en-US" dirty="0" smtClean="0">
                <a:latin typeface="Segoe UI" panose="020B0502040204020203" pitchFamily="34" charset="0"/>
              </a:rPr>
              <a:t>.</a:t>
            </a:r>
          </a:p>
          <a:p>
            <a:pPr marL="457200" lvl="1" indent="0">
              <a:buNone/>
            </a:pPr>
            <a:endParaRPr lang="en-US" dirty="0">
              <a:latin typeface="Segoe UI" panose="020B0502040204020203" pitchFamily="34" charset="0"/>
            </a:endParaRPr>
          </a:p>
        </p:txBody>
      </p:sp>
      <p:pic>
        <p:nvPicPr>
          <p:cNvPr id="4" name="Picture 3"/>
          <p:cNvPicPr>
            <a:picLocks noChangeAspect="1"/>
          </p:cNvPicPr>
          <p:nvPr/>
        </p:nvPicPr>
        <p:blipFill>
          <a:blip r:embed="rId2"/>
          <a:stretch>
            <a:fillRect/>
          </a:stretch>
        </p:blipFill>
        <p:spPr>
          <a:xfrm>
            <a:off x="1462202" y="2243393"/>
            <a:ext cx="1833767" cy="1057614"/>
          </a:xfrm>
          <a:prstGeom prst="rect">
            <a:avLst/>
          </a:prstGeom>
        </p:spPr>
      </p:pic>
      <p:pic>
        <p:nvPicPr>
          <p:cNvPr id="5" name="Picture 4"/>
          <p:cNvPicPr>
            <a:picLocks noChangeAspect="1"/>
          </p:cNvPicPr>
          <p:nvPr/>
        </p:nvPicPr>
        <p:blipFill>
          <a:blip r:embed="rId3"/>
          <a:stretch>
            <a:fillRect/>
          </a:stretch>
        </p:blipFill>
        <p:spPr>
          <a:xfrm>
            <a:off x="1462202" y="3370066"/>
            <a:ext cx="3060857" cy="863644"/>
          </a:xfrm>
          <a:prstGeom prst="rect">
            <a:avLst/>
          </a:prstGeom>
        </p:spPr>
      </p:pic>
      <p:pic>
        <p:nvPicPr>
          <p:cNvPr id="6" name="Image 17">
            <a:extLst>
              <a:ext uri="{FF2B5EF4-FFF2-40B4-BE49-F238E27FC236}">
                <a16:creationId xmlns="" xmlns:a16="http://schemas.microsoft.com/office/drawing/2014/main" id="{B4DF9531-B963-324D-AB6E-40C92CD0C23C}"/>
              </a:ext>
            </a:extLst>
          </p:cNvPr>
          <p:cNvPicPr>
            <a:picLocks noChangeAspect="1"/>
          </p:cNvPicPr>
          <p:nvPr/>
        </p:nvPicPr>
        <p:blipFill>
          <a:blip r:embed="rId4"/>
          <a:stretch>
            <a:fillRect/>
          </a:stretch>
        </p:blipFill>
        <p:spPr>
          <a:xfrm>
            <a:off x="2132604" y="4797048"/>
            <a:ext cx="2147781" cy="1529015"/>
          </a:xfrm>
          <a:prstGeom prst="rect">
            <a:avLst/>
          </a:prstGeom>
        </p:spPr>
      </p:pic>
      <p:sp>
        <p:nvSpPr>
          <p:cNvPr id="7" name="TextBox 6"/>
          <p:cNvSpPr txBox="1"/>
          <p:nvPr/>
        </p:nvSpPr>
        <p:spPr>
          <a:xfrm>
            <a:off x="5398718" y="5483174"/>
            <a:ext cx="6492240" cy="830997"/>
          </a:xfrm>
          <a:prstGeom prst="rect">
            <a:avLst/>
          </a:prstGeom>
          <a:noFill/>
        </p:spPr>
        <p:txBody>
          <a:bodyPr wrap="square" rtlCol="0">
            <a:spAutoFit/>
          </a:bodyPr>
          <a:lstStyle/>
          <a:p>
            <a:r>
              <a:rPr lang="en-US" sz="2400" dirty="0" smtClean="0">
                <a:latin typeface="Segoe UI" panose="020B0502040204020203" pitchFamily="34" charset="0"/>
                <a:ea typeface="Verdana" panose="020B0604030504040204" pitchFamily="34" charset="0"/>
                <a:cs typeface="Segoe UI" panose="020B0502040204020203" pitchFamily="34" charset="0"/>
              </a:rPr>
              <a:t>To </a:t>
            </a:r>
            <a:r>
              <a:rPr lang="en-US" sz="2400" dirty="0">
                <a:latin typeface="Segoe UI" panose="020B0502040204020203" pitchFamily="34" charset="0"/>
                <a:ea typeface="Verdana" panose="020B0604030504040204" pitchFamily="34" charset="0"/>
                <a:cs typeface="Segoe UI" panose="020B0502040204020203" pitchFamily="34" charset="0"/>
              </a:rPr>
              <a:t>understand how new zoonotic infections can emerge, </a:t>
            </a:r>
            <a:r>
              <a:rPr lang="en-US" sz="2400" dirty="0" smtClean="0">
                <a:latin typeface="Segoe UI" panose="020B0502040204020203" pitchFamily="34" charset="0"/>
                <a:ea typeface="Verdana" panose="020B0604030504040204" pitchFamily="34" charset="0"/>
                <a:cs typeface="Segoe UI" panose="020B0502040204020203" pitchFamily="34" charset="0"/>
              </a:rPr>
              <a:t>spread and be stopped</a:t>
            </a:r>
            <a:endParaRPr lang="en-US" sz="2400" dirty="0">
              <a:latin typeface="Segoe UI" panose="020B0502040204020203" pitchFamily="34" charset="0"/>
              <a:ea typeface="Verdana" panose="020B0604030504040204" pitchFamily="34" charset="0"/>
              <a:cs typeface="Segoe UI" panose="020B0502040204020203" pitchFamily="34" charset="0"/>
            </a:endParaRPr>
          </a:p>
        </p:txBody>
      </p:sp>
    </p:spTree>
    <p:extLst>
      <p:ext uri="{BB962C8B-B14F-4D97-AF65-F5344CB8AC3E}">
        <p14:creationId xmlns:p14="http://schemas.microsoft.com/office/powerpoint/2010/main" val="29157765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Opportunities for funding</a:t>
            </a:r>
            <a:endParaRPr lang="en-US" dirty="0"/>
          </a:p>
        </p:txBody>
      </p:sp>
      <p:sp>
        <p:nvSpPr>
          <p:cNvPr id="3" name="Content Placeholder 2"/>
          <p:cNvSpPr>
            <a:spLocks noGrp="1"/>
          </p:cNvSpPr>
          <p:nvPr>
            <p:ph idx="1"/>
          </p:nvPr>
        </p:nvSpPr>
        <p:spPr>
          <a:xfrm>
            <a:off x="838200" y="1680055"/>
            <a:ext cx="10515600" cy="4269332"/>
          </a:xfrm>
        </p:spPr>
        <p:txBody>
          <a:bodyPr>
            <a:normAutofit/>
          </a:bodyPr>
          <a:lstStyle/>
          <a:p>
            <a:r>
              <a:rPr lang="en-US" dirty="0" smtClean="0"/>
              <a:t>PEPR </a:t>
            </a:r>
            <a:r>
              <a:rPr lang="en-US" dirty="0"/>
              <a:t>PREZODE – Call for Projects: “Global Changes, Human Practices and Emergence of Zoonotic Diseases” (France)</a:t>
            </a:r>
          </a:p>
          <a:p>
            <a:r>
              <a:rPr lang="en-US" dirty="0" smtClean="0"/>
              <a:t>5 work packages (WP) </a:t>
            </a:r>
            <a:endParaRPr lang="en-US" dirty="0" smtClean="0"/>
          </a:p>
          <a:p>
            <a:r>
              <a:rPr lang="en-US" dirty="0" smtClean="0"/>
              <a:t>Current call open: WP 1</a:t>
            </a:r>
            <a:endParaRPr lang="en-US" dirty="0"/>
          </a:p>
        </p:txBody>
      </p:sp>
      <p:pic>
        <p:nvPicPr>
          <p:cNvPr id="4" name="Picture 3"/>
          <p:cNvPicPr>
            <a:picLocks noChangeAspect="1"/>
          </p:cNvPicPr>
          <p:nvPr/>
        </p:nvPicPr>
        <p:blipFill>
          <a:blip r:embed="rId3"/>
          <a:stretch>
            <a:fillRect/>
          </a:stretch>
        </p:blipFill>
        <p:spPr>
          <a:xfrm>
            <a:off x="2325475" y="4194445"/>
            <a:ext cx="7073168" cy="1992224"/>
          </a:xfrm>
          <a:prstGeom prst="rect">
            <a:avLst/>
          </a:prstGeom>
        </p:spPr>
      </p:pic>
    </p:spTree>
    <p:extLst>
      <p:ext uri="{BB962C8B-B14F-4D97-AF65-F5344CB8AC3E}">
        <p14:creationId xmlns:p14="http://schemas.microsoft.com/office/powerpoint/2010/main" val="30371545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59D8903B-E27D-05A9-6408-35155B423F95}"/>
              </a:ext>
            </a:extLst>
          </p:cNvPr>
          <p:cNvSpPr txBox="1"/>
          <p:nvPr/>
        </p:nvSpPr>
        <p:spPr>
          <a:xfrm>
            <a:off x="2824855" y="1798087"/>
            <a:ext cx="1747095" cy="369332"/>
          </a:xfrm>
          <a:prstGeom prst="rect">
            <a:avLst/>
          </a:prstGeom>
          <a:noFill/>
          <a:ln w="19050">
            <a:solidFill>
              <a:srgbClr val="7030A0"/>
            </a:solidFill>
          </a:ln>
        </p:spPr>
        <p:txBody>
          <a:bodyPr wrap="square">
            <a:spAutoFit/>
          </a:bodyPr>
          <a:lstStyle/>
          <a:p>
            <a:pPr algn="ctr"/>
            <a:r>
              <a:rPr lang="en-US" dirty="0">
                <a:latin typeface="Arial" panose="020B0604020202020204" pitchFamily="34" charset="0"/>
                <a:ea typeface="Verdana" panose="020B0604030504040204" pitchFamily="34" charset="0"/>
                <a:cs typeface="Arial" panose="020B0604020202020204" pitchFamily="34" charset="0"/>
              </a:rPr>
              <a:t>R</a:t>
            </a:r>
            <a:r>
              <a:rPr lang="en-US" dirty="0">
                <a:effectLst/>
                <a:latin typeface="Arial" panose="020B0604020202020204" pitchFamily="34" charset="0"/>
                <a:ea typeface="Verdana" panose="020B0604030504040204" pitchFamily="34" charset="0"/>
                <a:cs typeface="Arial" panose="020B0604020202020204" pitchFamily="34" charset="0"/>
              </a:rPr>
              <a:t>eservoirs</a:t>
            </a:r>
          </a:p>
        </p:txBody>
      </p:sp>
      <p:sp>
        <p:nvSpPr>
          <p:cNvPr id="3" name="TextBox 2">
            <a:extLst>
              <a:ext uri="{FF2B5EF4-FFF2-40B4-BE49-F238E27FC236}">
                <a16:creationId xmlns="" xmlns:a16="http://schemas.microsoft.com/office/drawing/2014/main" id="{D48B25D3-9D8A-96D4-B370-91231E87FB6A}"/>
              </a:ext>
            </a:extLst>
          </p:cNvPr>
          <p:cNvSpPr txBox="1"/>
          <p:nvPr/>
        </p:nvSpPr>
        <p:spPr>
          <a:xfrm>
            <a:off x="1976652" y="1108110"/>
            <a:ext cx="1160522" cy="369332"/>
          </a:xfrm>
          <a:prstGeom prst="rect">
            <a:avLst/>
          </a:prstGeom>
          <a:noFill/>
        </p:spPr>
        <p:txBody>
          <a:bodyPr wrap="square" rtlCol="0">
            <a:spAutoFit/>
          </a:bodyPr>
          <a:lstStyle/>
          <a:p>
            <a:pPr algn="ctr"/>
            <a:r>
              <a:rPr lang="x-none" b="1" dirty="0">
                <a:latin typeface="Arial" panose="020B0604020202020204" pitchFamily="34" charset="0"/>
                <a:ea typeface="Verdana" panose="020B0604030504040204" pitchFamily="34" charset="0"/>
                <a:cs typeface="Arial" panose="020B0604020202020204" pitchFamily="34" charset="0"/>
              </a:rPr>
              <a:t>AXIS 1</a:t>
            </a:r>
          </a:p>
        </p:txBody>
      </p:sp>
      <p:sp>
        <p:nvSpPr>
          <p:cNvPr id="11" name="TextBox 10">
            <a:extLst>
              <a:ext uri="{FF2B5EF4-FFF2-40B4-BE49-F238E27FC236}">
                <a16:creationId xmlns="" xmlns:a16="http://schemas.microsoft.com/office/drawing/2014/main" id="{0FAFB38E-0A70-3179-30B6-C77CDB792D78}"/>
              </a:ext>
            </a:extLst>
          </p:cNvPr>
          <p:cNvSpPr txBox="1"/>
          <p:nvPr/>
        </p:nvSpPr>
        <p:spPr>
          <a:xfrm>
            <a:off x="1742307" y="3377386"/>
            <a:ext cx="1956096" cy="1754326"/>
          </a:xfrm>
          <a:prstGeom prst="rect">
            <a:avLst/>
          </a:prstGeom>
          <a:noFill/>
          <a:ln w="19050">
            <a:solidFill>
              <a:srgbClr val="C00000"/>
            </a:solidFill>
          </a:ln>
        </p:spPr>
        <p:txBody>
          <a:bodyPr wrap="square">
            <a:spAutoFit/>
          </a:bodyPr>
          <a:lstStyle/>
          <a:p>
            <a:pPr algn="ctr"/>
            <a:r>
              <a:rPr lang="en-US" b="1" dirty="0">
                <a:latin typeface="Arial" panose="020B0604020202020204" pitchFamily="34" charset="0"/>
                <a:ea typeface="Verdana" panose="020B0604030504040204" pitchFamily="34" charset="0"/>
                <a:cs typeface="Arial" panose="020B0604020202020204" pitchFamily="34" charset="0"/>
              </a:rPr>
              <a:t>Z</a:t>
            </a:r>
            <a:r>
              <a:rPr lang="en-US" b="1" dirty="0">
                <a:effectLst/>
                <a:latin typeface="Arial" panose="020B0604020202020204" pitchFamily="34" charset="0"/>
                <a:ea typeface="Verdana" panose="020B0604030504040204" pitchFamily="34" charset="0"/>
                <a:cs typeface="Arial" panose="020B0604020202020204" pitchFamily="34" charset="0"/>
              </a:rPr>
              <a:t>oonotic pathogens</a:t>
            </a:r>
          </a:p>
          <a:p>
            <a:r>
              <a:rPr lang="en-US" dirty="0">
                <a:effectLst/>
                <a:latin typeface="Arial" panose="020B0604020202020204" pitchFamily="34" charset="0"/>
                <a:ea typeface="Verdana" panose="020B0604030504040204" pitchFamily="34" charset="0"/>
                <a:cs typeface="Arial" panose="020B0604020202020204" pitchFamily="34" charset="0"/>
              </a:rPr>
              <a:t>- </a:t>
            </a:r>
            <a:r>
              <a:rPr lang="en-US" dirty="0" smtClean="0">
                <a:effectLst/>
                <a:latin typeface="Arial" panose="020B0604020202020204" pitchFamily="34" charset="0"/>
                <a:ea typeface="Verdana" panose="020B0604030504040204" pitchFamily="34" charset="0"/>
                <a:cs typeface="Arial" panose="020B0604020202020204" pitchFamily="34" charset="0"/>
              </a:rPr>
              <a:t> Evolution</a:t>
            </a:r>
            <a:endParaRPr lang="en-US" dirty="0">
              <a:effectLst/>
              <a:latin typeface="Arial" panose="020B0604020202020204" pitchFamily="34" charset="0"/>
              <a:ea typeface="Verdana" panose="020B0604030504040204" pitchFamily="34" charset="0"/>
              <a:cs typeface="Arial" panose="020B0604020202020204" pitchFamily="34" charset="0"/>
            </a:endParaRPr>
          </a:p>
          <a:p>
            <a:r>
              <a:rPr lang="en-US" dirty="0" smtClean="0">
                <a:effectLst/>
                <a:latin typeface="Arial" panose="020B0604020202020204" pitchFamily="34" charset="0"/>
                <a:ea typeface="Verdana" panose="020B0604030504040204" pitchFamily="34" charset="0"/>
                <a:cs typeface="Arial" panose="020B0604020202020204" pitchFamily="34" charset="0"/>
              </a:rPr>
              <a:t>-  Circulation</a:t>
            </a:r>
            <a:endParaRPr lang="en-US" dirty="0">
              <a:effectLst/>
              <a:latin typeface="Arial" panose="020B0604020202020204" pitchFamily="34" charset="0"/>
              <a:ea typeface="Verdana" panose="020B0604030504040204" pitchFamily="34" charset="0"/>
              <a:cs typeface="Arial" panose="020B0604020202020204" pitchFamily="34" charset="0"/>
            </a:endParaRPr>
          </a:p>
          <a:p>
            <a:r>
              <a:rPr lang="en-US" dirty="0" smtClean="0">
                <a:effectLst/>
                <a:latin typeface="Arial" panose="020B0604020202020204" pitchFamily="34" charset="0"/>
                <a:ea typeface="Verdana" panose="020B0604030504040204" pitchFamily="34" charset="0"/>
                <a:cs typeface="Arial" panose="020B0604020202020204" pitchFamily="34" charset="0"/>
              </a:rPr>
              <a:t>-  Transmission </a:t>
            </a:r>
          </a:p>
          <a:p>
            <a:r>
              <a:rPr lang="en-US" dirty="0" smtClean="0">
                <a:effectLst/>
                <a:latin typeface="Arial" panose="020B0604020202020204" pitchFamily="34" charset="0"/>
                <a:ea typeface="Verdana" panose="020B0604030504040204" pitchFamily="34" charset="0"/>
                <a:cs typeface="Arial" panose="020B0604020202020204" pitchFamily="34" charset="0"/>
              </a:rPr>
              <a:t>-  </a:t>
            </a:r>
            <a:r>
              <a:rPr lang="en-US" dirty="0" smtClean="0">
                <a:latin typeface="Arial" panose="020B0604020202020204" pitchFamily="34" charset="0"/>
                <a:ea typeface="Verdana" panose="020B0604030504040204" pitchFamily="34" charset="0"/>
                <a:cs typeface="Arial" panose="020B0604020202020204" pitchFamily="34" charset="0"/>
              </a:rPr>
              <a:t>E</a:t>
            </a:r>
            <a:r>
              <a:rPr lang="en-US" dirty="0" smtClean="0">
                <a:effectLst/>
                <a:latin typeface="Arial" panose="020B0604020202020204" pitchFamily="34" charset="0"/>
                <a:ea typeface="Verdana" panose="020B0604030504040204" pitchFamily="34" charset="0"/>
                <a:cs typeface="Arial" panose="020B0604020202020204" pitchFamily="34" charset="0"/>
              </a:rPr>
              <a:t>mergence</a:t>
            </a:r>
            <a:endParaRPr lang="en-US" dirty="0">
              <a:effectLst/>
              <a:latin typeface="Arial" panose="020B0604020202020204" pitchFamily="34" charset="0"/>
              <a:ea typeface="Verdana" panose="020B0604030504040204" pitchFamily="34" charset="0"/>
              <a:cs typeface="Arial" panose="020B0604020202020204" pitchFamily="34" charset="0"/>
            </a:endParaRPr>
          </a:p>
        </p:txBody>
      </p:sp>
      <p:sp>
        <p:nvSpPr>
          <p:cNvPr id="13" name="Rectangle 12">
            <a:extLst>
              <a:ext uri="{FF2B5EF4-FFF2-40B4-BE49-F238E27FC236}">
                <a16:creationId xmlns="" xmlns:a16="http://schemas.microsoft.com/office/drawing/2014/main" id="{735403E2-8BAB-2226-2C63-DEB383F4D153}"/>
              </a:ext>
            </a:extLst>
          </p:cNvPr>
          <p:cNvSpPr/>
          <p:nvPr/>
        </p:nvSpPr>
        <p:spPr>
          <a:xfrm>
            <a:off x="991167" y="1618257"/>
            <a:ext cx="3808573" cy="384048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latin typeface="Arial" panose="020B0604020202020204" pitchFamily="34" charset="0"/>
              <a:ea typeface="Verdana" panose="020B0604030504040204" pitchFamily="34" charset="0"/>
              <a:cs typeface="Arial" panose="020B0604020202020204" pitchFamily="34" charset="0"/>
            </a:endParaRPr>
          </a:p>
        </p:txBody>
      </p:sp>
      <p:sp>
        <p:nvSpPr>
          <p:cNvPr id="14" name="TextBox 13">
            <a:extLst>
              <a:ext uri="{FF2B5EF4-FFF2-40B4-BE49-F238E27FC236}">
                <a16:creationId xmlns="" xmlns:a16="http://schemas.microsoft.com/office/drawing/2014/main" id="{7B38708E-5368-6437-453C-2F4B564F4FBB}"/>
              </a:ext>
            </a:extLst>
          </p:cNvPr>
          <p:cNvSpPr txBox="1"/>
          <p:nvPr/>
        </p:nvSpPr>
        <p:spPr>
          <a:xfrm>
            <a:off x="1948146" y="2468135"/>
            <a:ext cx="1277327" cy="369332"/>
          </a:xfrm>
          <a:prstGeom prst="rect">
            <a:avLst/>
          </a:prstGeom>
          <a:noFill/>
          <a:ln w="19050">
            <a:solidFill>
              <a:srgbClr val="7030A0"/>
            </a:solidFill>
          </a:ln>
        </p:spPr>
        <p:txBody>
          <a:bodyPr wrap="square">
            <a:spAutoFit/>
          </a:bodyPr>
          <a:lstStyle/>
          <a:p>
            <a:pPr algn="ctr"/>
            <a:r>
              <a:rPr lang="en-US" dirty="0">
                <a:effectLst/>
                <a:latin typeface="Arial" panose="020B0604020202020204" pitchFamily="34" charset="0"/>
                <a:ea typeface="Verdana" panose="020B0604030504040204" pitchFamily="34" charset="0"/>
                <a:cs typeface="Arial" panose="020B0604020202020204" pitchFamily="34" charset="0"/>
              </a:rPr>
              <a:t>Hosts</a:t>
            </a:r>
            <a:endParaRPr lang="en-US" dirty="0">
              <a:latin typeface="Arial" panose="020B0604020202020204" pitchFamily="34" charset="0"/>
              <a:ea typeface="Verdana" panose="020B0604030504040204" pitchFamily="34" charset="0"/>
              <a:cs typeface="Arial" panose="020B0604020202020204" pitchFamily="34" charset="0"/>
            </a:endParaRPr>
          </a:p>
        </p:txBody>
      </p:sp>
      <p:sp>
        <p:nvSpPr>
          <p:cNvPr id="15" name="TextBox 14">
            <a:extLst>
              <a:ext uri="{FF2B5EF4-FFF2-40B4-BE49-F238E27FC236}">
                <a16:creationId xmlns="" xmlns:a16="http://schemas.microsoft.com/office/drawing/2014/main" id="{89835349-32CF-0912-89C7-8BB65A76D7F9}"/>
              </a:ext>
            </a:extLst>
          </p:cNvPr>
          <p:cNvSpPr txBox="1"/>
          <p:nvPr/>
        </p:nvSpPr>
        <p:spPr>
          <a:xfrm>
            <a:off x="1103643" y="1784320"/>
            <a:ext cx="1277327" cy="369332"/>
          </a:xfrm>
          <a:prstGeom prst="rect">
            <a:avLst/>
          </a:prstGeom>
          <a:noFill/>
          <a:ln w="19050">
            <a:solidFill>
              <a:srgbClr val="7030A0"/>
            </a:solidFill>
          </a:ln>
        </p:spPr>
        <p:txBody>
          <a:bodyPr wrap="square">
            <a:spAutoFit/>
          </a:bodyPr>
          <a:lstStyle/>
          <a:p>
            <a:pPr algn="ctr"/>
            <a:r>
              <a:rPr lang="en-US" dirty="0">
                <a:effectLst/>
                <a:latin typeface="Arial" panose="020B0604020202020204" pitchFamily="34" charset="0"/>
                <a:ea typeface="Verdana" panose="020B0604030504040204" pitchFamily="34" charset="0"/>
                <a:cs typeface="Arial" panose="020B0604020202020204" pitchFamily="34" charset="0"/>
              </a:rPr>
              <a:t>Vectors</a:t>
            </a:r>
          </a:p>
        </p:txBody>
      </p:sp>
      <p:sp>
        <p:nvSpPr>
          <p:cNvPr id="16" name="TextBox 15">
            <a:extLst>
              <a:ext uri="{FF2B5EF4-FFF2-40B4-BE49-F238E27FC236}">
                <a16:creationId xmlns="" xmlns:a16="http://schemas.microsoft.com/office/drawing/2014/main" id="{8B5A6D33-4358-5D92-CDB1-2D0AF6F44F11}"/>
              </a:ext>
            </a:extLst>
          </p:cNvPr>
          <p:cNvSpPr txBox="1"/>
          <p:nvPr/>
        </p:nvSpPr>
        <p:spPr>
          <a:xfrm>
            <a:off x="3328035" y="2339562"/>
            <a:ext cx="1541972" cy="369332"/>
          </a:xfrm>
          <a:prstGeom prst="rect">
            <a:avLst/>
          </a:prstGeom>
          <a:noFill/>
          <a:ln w="19050">
            <a:noFill/>
          </a:ln>
        </p:spPr>
        <p:txBody>
          <a:bodyPr wrap="square">
            <a:spAutoFit/>
          </a:bodyPr>
          <a:lstStyle/>
          <a:p>
            <a:pPr algn="ctr"/>
            <a:r>
              <a:rPr lang="en-US" dirty="0">
                <a:solidFill>
                  <a:schemeClr val="accent1">
                    <a:lumMod val="75000"/>
                  </a:schemeClr>
                </a:solidFill>
                <a:latin typeface="Arial" panose="020B0604020202020204" pitchFamily="34" charset="0"/>
                <a:ea typeface="Verdana" panose="020B0604030504040204" pitchFamily="34" charset="0"/>
                <a:cs typeface="Arial" panose="020B0604020202020204" pitchFamily="34" charset="0"/>
              </a:rPr>
              <a:t>i</a:t>
            </a:r>
            <a:r>
              <a:rPr lang="en-US" dirty="0">
                <a:solidFill>
                  <a:schemeClr val="accent1">
                    <a:lumMod val="75000"/>
                  </a:schemeClr>
                </a:solidFill>
                <a:effectLst/>
                <a:latin typeface="Arial" panose="020B0604020202020204" pitchFamily="34" charset="0"/>
                <a:ea typeface="Verdana" panose="020B0604030504040204" pitchFamily="34" charset="0"/>
                <a:cs typeface="Arial" panose="020B0604020202020204" pitchFamily="34" charset="0"/>
              </a:rPr>
              <a:t>nteractions</a:t>
            </a:r>
            <a:r>
              <a:rPr lang="x-none" dirty="0">
                <a:solidFill>
                  <a:schemeClr val="accent1">
                    <a:lumMod val="75000"/>
                  </a:schemeClr>
                </a:solidFill>
                <a:effectLst/>
                <a:latin typeface="Arial" panose="020B0604020202020204" pitchFamily="34" charset="0"/>
                <a:ea typeface="Verdana" panose="020B0604030504040204" pitchFamily="34" charset="0"/>
                <a:cs typeface="Arial" panose="020B0604020202020204" pitchFamily="34" charset="0"/>
              </a:rPr>
              <a:t> </a:t>
            </a:r>
            <a:endParaRPr lang="x-none" dirty="0">
              <a:solidFill>
                <a:schemeClr val="accent1">
                  <a:lumMod val="75000"/>
                </a:schemeClr>
              </a:solidFill>
              <a:latin typeface="Arial" panose="020B0604020202020204" pitchFamily="34" charset="0"/>
              <a:ea typeface="Verdana" panose="020B0604030504040204" pitchFamily="34" charset="0"/>
              <a:cs typeface="Arial" panose="020B0604020202020204" pitchFamily="34" charset="0"/>
            </a:endParaRPr>
          </a:p>
        </p:txBody>
      </p:sp>
      <p:cxnSp>
        <p:nvCxnSpPr>
          <p:cNvPr id="17" name="Straight Arrow Connector 16">
            <a:extLst>
              <a:ext uri="{FF2B5EF4-FFF2-40B4-BE49-F238E27FC236}">
                <a16:creationId xmlns="" xmlns:a16="http://schemas.microsoft.com/office/drawing/2014/main" id="{21EB31A9-4E11-976F-0218-B31E33DD5960}"/>
              </a:ext>
            </a:extLst>
          </p:cNvPr>
          <p:cNvCxnSpPr>
            <a:cxnSpLocks/>
            <a:stCxn id="15" idx="2"/>
            <a:endCxn id="14" idx="0"/>
          </p:cNvCxnSpPr>
          <p:nvPr/>
        </p:nvCxnSpPr>
        <p:spPr>
          <a:xfrm>
            <a:off x="1742307" y="2153652"/>
            <a:ext cx="844503" cy="314483"/>
          </a:xfrm>
          <a:prstGeom prst="straightConnector1">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 xmlns:a16="http://schemas.microsoft.com/office/drawing/2014/main" id="{73C90C75-0FCE-F16D-2B13-623AD34894FF}"/>
              </a:ext>
            </a:extLst>
          </p:cNvPr>
          <p:cNvCxnSpPr>
            <a:cxnSpLocks/>
            <a:stCxn id="15" idx="3"/>
            <a:endCxn id="2" idx="1"/>
          </p:cNvCxnSpPr>
          <p:nvPr/>
        </p:nvCxnSpPr>
        <p:spPr>
          <a:xfrm>
            <a:off x="2380970" y="1968986"/>
            <a:ext cx="443885" cy="13767"/>
          </a:xfrm>
          <a:prstGeom prst="straightConnector1">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 xmlns:a16="http://schemas.microsoft.com/office/drawing/2014/main" id="{7868CD56-8A74-557C-FB27-95BC7C555E45}"/>
              </a:ext>
            </a:extLst>
          </p:cNvPr>
          <p:cNvCxnSpPr>
            <a:cxnSpLocks/>
            <a:stCxn id="14" idx="3"/>
            <a:endCxn id="2" idx="2"/>
          </p:cNvCxnSpPr>
          <p:nvPr/>
        </p:nvCxnSpPr>
        <p:spPr>
          <a:xfrm flipV="1">
            <a:off x="3225473" y="2167419"/>
            <a:ext cx="472930" cy="485382"/>
          </a:xfrm>
          <a:prstGeom prst="straightConnector1">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sp>
        <p:nvSpPr>
          <p:cNvPr id="20" name="Down Arrow 19">
            <a:extLst>
              <a:ext uri="{FF2B5EF4-FFF2-40B4-BE49-F238E27FC236}">
                <a16:creationId xmlns="" xmlns:a16="http://schemas.microsoft.com/office/drawing/2014/main" id="{2696D020-E8C4-AB7C-4F36-A9F1DEBE3D5C}"/>
              </a:ext>
            </a:extLst>
          </p:cNvPr>
          <p:cNvSpPr/>
          <p:nvPr/>
        </p:nvSpPr>
        <p:spPr>
          <a:xfrm>
            <a:off x="2602912" y="2897038"/>
            <a:ext cx="289063" cy="457200"/>
          </a:xfrm>
          <a:prstGeom prst="downArrow">
            <a:avLst/>
          </a:prstGeom>
          <a:solidFill>
            <a:srgbClr val="C0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latin typeface="Arial" panose="020B0604020202020204" pitchFamily="34" charset="0"/>
              <a:ea typeface="Verdana" panose="020B0604030504040204" pitchFamily="34" charset="0"/>
              <a:cs typeface="Arial" panose="020B0604020202020204" pitchFamily="34" charset="0"/>
            </a:endParaRPr>
          </a:p>
        </p:txBody>
      </p:sp>
      <p:sp>
        <p:nvSpPr>
          <p:cNvPr id="21" name="TextBox 20">
            <a:extLst>
              <a:ext uri="{FF2B5EF4-FFF2-40B4-BE49-F238E27FC236}">
                <a16:creationId xmlns="" xmlns:a16="http://schemas.microsoft.com/office/drawing/2014/main" id="{D48B25D3-9D8A-96D4-B370-91231E87FB6A}"/>
              </a:ext>
            </a:extLst>
          </p:cNvPr>
          <p:cNvSpPr txBox="1"/>
          <p:nvPr/>
        </p:nvSpPr>
        <p:spPr>
          <a:xfrm>
            <a:off x="6244456" y="1142555"/>
            <a:ext cx="1160522" cy="369332"/>
          </a:xfrm>
          <a:prstGeom prst="rect">
            <a:avLst/>
          </a:prstGeom>
          <a:noFill/>
        </p:spPr>
        <p:txBody>
          <a:bodyPr wrap="square" rtlCol="0">
            <a:spAutoFit/>
          </a:bodyPr>
          <a:lstStyle/>
          <a:p>
            <a:pPr algn="ctr"/>
            <a:r>
              <a:rPr lang="x-none" b="1" dirty="0">
                <a:latin typeface="Arial" panose="020B0604020202020204" pitchFamily="34" charset="0"/>
                <a:ea typeface="Verdana" panose="020B0604030504040204" pitchFamily="34" charset="0"/>
                <a:cs typeface="Arial" panose="020B0604020202020204" pitchFamily="34" charset="0"/>
              </a:rPr>
              <a:t>AXIS </a:t>
            </a:r>
            <a:r>
              <a:rPr lang="en-US" b="1" dirty="0">
                <a:latin typeface="Arial" panose="020B0604020202020204" pitchFamily="34" charset="0"/>
                <a:ea typeface="Verdana" panose="020B0604030504040204" pitchFamily="34" charset="0"/>
                <a:cs typeface="Arial" panose="020B0604020202020204" pitchFamily="34" charset="0"/>
              </a:rPr>
              <a:t>2</a:t>
            </a:r>
            <a:endParaRPr lang="x-none" b="1" dirty="0">
              <a:latin typeface="Arial" panose="020B0604020202020204" pitchFamily="34" charset="0"/>
              <a:ea typeface="Verdana" panose="020B0604030504040204" pitchFamily="34" charset="0"/>
              <a:cs typeface="Arial" panose="020B0604020202020204" pitchFamily="34" charset="0"/>
            </a:endParaRPr>
          </a:p>
        </p:txBody>
      </p:sp>
      <p:sp>
        <p:nvSpPr>
          <p:cNvPr id="22" name="Rectangle 21">
            <a:extLst>
              <a:ext uri="{FF2B5EF4-FFF2-40B4-BE49-F238E27FC236}">
                <a16:creationId xmlns="" xmlns:a16="http://schemas.microsoft.com/office/drawing/2014/main" id="{735403E2-8BAB-2226-2C63-DEB383F4D153}"/>
              </a:ext>
            </a:extLst>
          </p:cNvPr>
          <p:cNvSpPr/>
          <p:nvPr/>
        </p:nvSpPr>
        <p:spPr>
          <a:xfrm>
            <a:off x="5409442" y="1652702"/>
            <a:ext cx="3017520" cy="384048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latin typeface="Arial" panose="020B0604020202020204" pitchFamily="34" charset="0"/>
              <a:ea typeface="Verdana" panose="020B0604030504040204" pitchFamily="34" charset="0"/>
              <a:cs typeface="Arial" panose="020B0604020202020204" pitchFamily="34" charset="0"/>
            </a:endParaRPr>
          </a:p>
        </p:txBody>
      </p:sp>
      <p:sp>
        <p:nvSpPr>
          <p:cNvPr id="27" name="TextBox 26">
            <a:extLst>
              <a:ext uri="{FF2B5EF4-FFF2-40B4-BE49-F238E27FC236}">
                <a16:creationId xmlns="" xmlns:a16="http://schemas.microsoft.com/office/drawing/2014/main" id="{89835349-32CF-0912-89C7-8BB65A76D7F9}"/>
              </a:ext>
            </a:extLst>
          </p:cNvPr>
          <p:cNvSpPr txBox="1"/>
          <p:nvPr/>
        </p:nvSpPr>
        <p:spPr>
          <a:xfrm>
            <a:off x="5570234" y="1798087"/>
            <a:ext cx="2439449" cy="923330"/>
          </a:xfrm>
          <a:prstGeom prst="rect">
            <a:avLst/>
          </a:prstGeom>
          <a:noFill/>
          <a:ln w="19050">
            <a:solidFill>
              <a:srgbClr val="7030A0"/>
            </a:solidFill>
          </a:ln>
        </p:spPr>
        <p:txBody>
          <a:bodyPr wrap="square">
            <a:spAutoFit/>
          </a:bodyPr>
          <a:lstStyle/>
          <a:p>
            <a:pPr marL="285750" indent="-285750">
              <a:buFont typeface="Arial" panose="020B0604020202020204" pitchFamily="34" charset="0"/>
              <a:buChar char="•"/>
            </a:pPr>
            <a:r>
              <a:rPr lang="en-US" dirty="0" smtClean="0">
                <a:effectLst/>
                <a:latin typeface="Arial" panose="020B0604020202020204" pitchFamily="34" charset="0"/>
                <a:ea typeface="Verdana" panose="020B0604030504040204" pitchFamily="34" charset="0"/>
                <a:cs typeface="Arial" panose="020B0604020202020204" pitchFamily="34" charset="0"/>
              </a:rPr>
              <a:t>Sociologic</a:t>
            </a:r>
          </a:p>
          <a:p>
            <a:pPr marL="285750" indent="-285750">
              <a:buFont typeface="Arial" panose="020B0604020202020204" pitchFamily="34" charset="0"/>
              <a:buChar char="•"/>
            </a:pPr>
            <a:r>
              <a:rPr lang="en-US" dirty="0" smtClean="0">
                <a:latin typeface="Arial" panose="020B0604020202020204" pitchFamily="34" charset="0"/>
                <a:ea typeface="Verdana" panose="020B0604030504040204" pitchFamily="34" charset="0"/>
                <a:cs typeface="Arial" panose="020B0604020202020204" pitchFamily="34" charset="0"/>
              </a:rPr>
              <a:t>E</a:t>
            </a:r>
            <a:r>
              <a:rPr lang="en-US" dirty="0" smtClean="0">
                <a:effectLst/>
                <a:latin typeface="Arial" panose="020B0604020202020204" pitchFamily="34" charset="0"/>
                <a:ea typeface="Verdana" panose="020B0604030504040204" pitchFamily="34" charset="0"/>
                <a:cs typeface="Arial" panose="020B0604020202020204" pitchFamily="34" charset="0"/>
              </a:rPr>
              <a:t>conomic</a:t>
            </a:r>
            <a:endParaRPr lang="en-US" dirty="0">
              <a:effectLst/>
              <a:latin typeface="Arial" panose="020B0604020202020204" pitchFamily="34" charset="0"/>
              <a:ea typeface="Verdana" panose="020B0604030504040204" pitchFamily="34" charset="0"/>
              <a:cs typeface="Arial" panose="020B0604020202020204" pitchFamily="34" charset="0"/>
            </a:endParaRPr>
          </a:p>
          <a:p>
            <a:pPr marL="285750" indent="-285750">
              <a:buFont typeface="Arial" panose="020B0604020202020204" pitchFamily="34" charset="0"/>
              <a:buChar char="•"/>
            </a:pPr>
            <a:r>
              <a:rPr lang="en-US" dirty="0" smtClean="0">
                <a:latin typeface="Arial" panose="020B0604020202020204" pitchFamily="34" charset="0"/>
                <a:ea typeface="Verdana" panose="020B0604030504040204" pitchFamily="34" charset="0"/>
                <a:cs typeface="Arial" panose="020B0604020202020204" pitchFamily="34" charset="0"/>
              </a:rPr>
              <a:t>E</a:t>
            </a:r>
            <a:r>
              <a:rPr lang="en-US" dirty="0" smtClean="0">
                <a:latin typeface="Arial" panose="020B0604020202020204" pitchFamily="34" charset="0"/>
                <a:ea typeface="Verdana" panose="020B0604030504040204" pitchFamily="34" charset="0"/>
                <a:cs typeface="Arial" panose="020B0604020202020204" pitchFamily="34" charset="0"/>
              </a:rPr>
              <a:t>nvironment </a:t>
            </a:r>
            <a:r>
              <a:rPr lang="en-US" dirty="0" smtClean="0">
                <a:effectLst/>
                <a:latin typeface="Arial" panose="020B0604020202020204" pitchFamily="34" charset="0"/>
                <a:ea typeface="Verdana" panose="020B0604030504040204" pitchFamily="34" charset="0"/>
                <a:cs typeface="Arial" panose="020B0604020202020204" pitchFamily="34" charset="0"/>
              </a:rPr>
              <a:t> </a:t>
            </a:r>
            <a:endParaRPr lang="en-US" dirty="0">
              <a:effectLst/>
              <a:latin typeface="Arial" panose="020B0604020202020204" pitchFamily="34" charset="0"/>
              <a:ea typeface="Verdana" panose="020B0604030504040204" pitchFamily="34" charset="0"/>
              <a:cs typeface="Arial" panose="020B0604020202020204" pitchFamily="34" charset="0"/>
            </a:endParaRPr>
          </a:p>
        </p:txBody>
      </p:sp>
      <p:sp>
        <p:nvSpPr>
          <p:cNvPr id="30" name="TextBox 29">
            <a:extLst>
              <a:ext uri="{FF2B5EF4-FFF2-40B4-BE49-F238E27FC236}">
                <a16:creationId xmlns="" xmlns:a16="http://schemas.microsoft.com/office/drawing/2014/main" id="{D48B25D3-9D8A-96D4-B370-91231E87FB6A}"/>
              </a:ext>
            </a:extLst>
          </p:cNvPr>
          <p:cNvSpPr txBox="1"/>
          <p:nvPr/>
        </p:nvSpPr>
        <p:spPr>
          <a:xfrm>
            <a:off x="9822829" y="1171297"/>
            <a:ext cx="1160522" cy="369332"/>
          </a:xfrm>
          <a:prstGeom prst="rect">
            <a:avLst/>
          </a:prstGeom>
          <a:noFill/>
        </p:spPr>
        <p:txBody>
          <a:bodyPr wrap="square" rtlCol="0">
            <a:spAutoFit/>
          </a:bodyPr>
          <a:lstStyle/>
          <a:p>
            <a:pPr algn="ctr"/>
            <a:r>
              <a:rPr lang="x-none" b="1" dirty="0">
                <a:latin typeface="Arial" panose="020B0604020202020204" pitchFamily="34" charset="0"/>
                <a:ea typeface="Verdana" panose="020B0604030504040204" pitchFamily="34" charset="0"/>
                <a:cs typeface="Arial" panose="020B0604020202020204" pitchFamily="34" charset="0"/>
              </a:rPr>
              <a:t>AXIS </a:t>
            </a:r>
            <a:r>
              <a:rPr lang="en-US" b="1" dirty="0">
                <a:latin typeface="Arial" panose="020B0604020202020204" pitchFamily="34" charset="0"/>
                <a:ea typeface="Verdana" panose="020B0604030504040204" pitchFamily="34" charset="0"/>
                <a:cs typeface="Arial" panose="020B0604020202020204" pitchFamily="34" charset="0"/>
              </a:rPr>
              <a:t>3</a:t>
            </a:r>
            <a:endParaRPr lang="x-none" b="1" dirty="0">
              <a:latin typeface="Arial" panose="020B0604020202020204" pitchFamily="34" charset="0"/>
              <a:ea typeface="Verdana" panose="020B0604030504040204" pitchFamily="34" charset="0"/>
              <a:cs typeface="Arial" panose="020B0604020202020204" pitchFamily="34" charset="0"/>
            </a:endParaRPr>
          </a:p>
        </p:txBody>
      </p:sp>
      <p:sp>
        <p:nvSpPr>
          <p:cNvPr id="28" name="Rectangle 27">
            <a:extLst>
              <a:ext uri="{FF2B5EF4-FFF2-40B4-BE49-F238E27FC236}">
                <a16:creationId xmlns="" xmlns:a16="http://schemas.microsoft.com/office/drawing/2014/main" id="{735403E2-8BAB-2226-2C63-DEB383F4D153}"/>
              </a:ext>
            </a:extLst>
          </p:cNvPr>
          <p:cNvSpPr/>
          <p:nvPr/>
        </p:nvSpPr>
        <p:spPr>
          <a:xfrm>
            <a:off x="9031882" y="1666269"/>
            <a:ext cx="3013146" cy="384048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latin typeface="Arial" panose="020B0604020202020204" pitchFamily="34" charset="0"/>
              <a:ea typeface="Verdana" panose="020B0604030504040204" pitchFamily="34" charset="0"/>
              <a:cs typeface="Arial" panose="020B0604020202020204" pitchFamily="34" charset="0"/>
            </a:endParaRPr>
          </a:p>
        </p:txBody>
      </p:sp>
      <p:sp>
        <p:nvSpPr>
          <p:cNvPr id="24" name="TextBox 23"/>
          <p:cNvSpPr txBox="1"/>
          <p:nvPr/>
        </p:nvSpPr>
        <p:spPr>
          <a:xfrm>
            <a:off x="9027508" y="1785221"/>
            <a:ext cx="2978017" cy="3721528"/>
          </a:xfrm>
          <a:prstGeom prst="rect">
            <a:avLst/>
          </a:prstGeom>
          <a:noFill/>
        </p:spPr>
        <p:txBody>
          <a:bodyPr wrap="square" rtlCol="0">
            <a:spAutoFit/>
          </a:bodyPr>
          <a:lstStyle/>
          <a:p>
            <a:r>
              <a:rPr lang="en-US" dirty="0" smtClean="0">
                <a:solidFill>
                  <a:srgbClr val="3E1CAA"/>
                </a:solidFill>
                <a:latin typeface="Verdana" panose="020B0604030504040204" pitchFamily="34" charset="0"/>
                <a:ea typeface="Verdana" panose="020B0604030504040204" pitchFamily="34" charset="0"/>
              </a:rPr>
              <a:t>Quantification </a:t>
            </a:r>
            <a:r>
              <a:rPr lang="en-US" dirty="0">
                <a:solidFill>
                  <a:srgbClr val="3E1CAA"/>
                </a:solidFill>
                <a:latin typeface="Verdana" panose="020B0604030504040204" pitchFamily="34" charset="0"/>
                <a:ea typeface="Verdana" panose="020B0604030504040204" pitchFamily="34" charset="0"/>
              </a:rPr>
              <a:t>of cascading effects between </a:t>
            </a:r>
            <a:endParaRPr lang="en-US" dirty="0" smtClean="0">
              <a:solidFill>
                <a:srgbClr val="3E1CAA"/>
              </a:solidFill>
              <a:latin typeface="Verdana" panose="020B0604030504040204" pitchFamily="34" charset="0"/>
              <a:ea typeface="Verdana" panose="020B0604030504040204" pitchFamily="34" charset="0"/>
            </a:endParaRPr>
          </a:p>
          <a:p>
            <a:pPr marL="285750" indent="-285750">
              <a:buFontTx/>
              <a:buChar char="-"/>
            </a:pPr>
            <a:r>
              <a:rPr lang="en-US" dirty="0" smtClean="0">
                <a:solidFill>
                  <a:srgbClr val="3E1CAA"/>
                </a:solidFill>
                <a:latin typeface="Verdana" panose="020B0604030504040204" pitchFamily="34" charset="0"/>
                <a:ea typeface="Verdana" panose="020B0604030504040204" pitchFamily="34" charset="0"/>
              </a:rPr>
              <a:t>human </a:t>
            </a:r>
            <a:r>
              <a:rPr lang="en-US" dirty="0">
                <a:solidFill>
                  <a:srgbClr val="3E1CAA"/>
                </a:solidFill>
                <a:latin typeface="Verdana" panose="020B0604030504040204" pitchFamily="34" charset="0"/>
                <a:ea typeface="Verdana" panose="020B0604030504040204" pitchFamily="34" charset="0"/>
              </a:rPr>
              <a:t>activities, </a:t>
            </a:r>
            <a:endParaRPr lang="en-US" dirty="0" smtClean="0">
              <a:solidFill>
                <a:srgbClr val="3E1CAA"/>
              </a:solidFill>
              <a:latin typeface="Verdana" panose="020B0604030504040204" pitchFamily="34" charset="0"/>
              <a:ea typeface="Verdana" panose="020B0604030504040204" pitchFamily="34" charset="0"/>
            </a:endParaRPr>
          </a:p>
          <a:p>
            <a:pPr marL="285750" indent="-285750">
              <a:buFontTx/>
              <a:buChar char="-"/>
            </a:pPr>
            <a:r>
              <a:rPr lang="en-US" dirty="0" smtClean="0">
                <a:solidFill>
                  <a:srgbClr val="3E1CAA"/>
                </a:solidFill>
                <a:latin typeface="Verdana" panose="020B0604030504040204" pitchFamily="34" charset="0"/>
                <a:ea typeface="Verdana" panose="020B0604030504040204" pitchFamily="34" charset="0"/>
              </a:rPr>
              <a:t>global changes, -</a:t>
            </a:r>
          </a:p>
          <a:p>
            <a:pPr marL="285750" indent="-285750">
              <a:buFontTx/>
              <a:buChar char="-"/>
            </a:pPr>
            <a:r>
              <a:rPr lang="en-US" dirty="0" smtClean="0">
                <a:solidFill>
                  <a:srgbClr val="3E1CAA"/>
                </a:solidFill>
                <a:latin typeface="Verdana" panose="020B0604030504040204" pitchFamily="34" charset="0"/>
                <a:ea typeface="Verdana" panose="020B0604030504040204" pitchFamily="34" charset="0"/>
              </a:rPr>
              <a:t>socio-economic </a:t>
            </a:r>
            <a:r>
              <a:rPr lang="en-US" dirty="0">
                <a:solidFill>
                  <a:srgbClr val="3E1CAA"/>
                </a:solidFill>
                <a:latin typeface="Verdana" panose="020B0604030504040204" pitchFamily="34" charset="0"/>
                <a:ea typeface="Verdana" panose="020B0604030504040204" pitchFamily="34" charset="0"/>
              </a:rPr>
              <a:t>activities, </a:t>
            </a:r>
          </a:p>
          <a:p>
            <a:pPr marL="285750" indent="-285750">
              <a:buFontTx/>
              <a:buChar char="-"/>
            </a:pPr>
            <a:r>
              <a:rPr lang="en-US" dirty="0" smtClean="0">
                <a:solidFill>
                  <a:srgbClr val="3E1CAA"/>
                </a:solidFill>
                <a:latin typeface="Verdana" panose="020B0604030504040204" pitchFamily="34" charset="0"/>
                <a:ea typeface="Verdana" panose="020B0604030504040204" pitchFamily="34" charset="0"/>
              </a:rPr>
              <a:t>structuring </a:t>
            </a:r>
            <a:r>
              <a:rPr lang="en-US" dirty="0">
                <a:solidFill>
                  <a:srgbClr val="3E1CAA"/>
                </a:solidFill>
                <a:latin typeface="Verdana" panose="020B0604030504040204" pitchFamily="34" charset="0"/>
                <a:ea typeface="Verdana" panose="020B0604030504040204" pitchFamily="34" charset="0"/>
              </a:rPr>
              <a:t>of ecological communities and </a:t>
            </a:r>
            <a:r>
              <a:rPr lang="en-US" dirty="0" smtClean="0">
                <a:solidFill>
                  <a:srgbClr val="3E1CAA"/>
                </a:solidFill>
                <a:latin typeface="Verdana" panose="020B0604030504040204" pitchFamily="34" charset="0"/>
                <a:ea typeface="Verdana" panose="020B0604030504040204" pitchFamily="34" charset="0"/>
              </a:rPr>
              <a:t>risk </a:t>
            </a:r>
            <a:r>
              <a:rPr lang="en-US" dirty="0">
                <a:solidFill>
                  <a:srgbClr val="3E1CAA"/>
                </a:solidFill>
                <a:latin typeface="Verdana" panose="020B0604030504040204" pitchFamily="34" charset="0"/>
                <a:ea typeface="Verdana" panose="020B0604030504040204" pitchFamily="34" charset="0"/>
              </a:rPr>
              <a:t>zoonotic emergence</a:t>
            </a:r>
          </a:p>
          <a:p>
            <a:pPr marL="285750" indent="-285750">
              <a:buFontTx/>
              <a:buChar char="-"/>
            </a:pPr>
            <a:endParaRPr lang="en-US" dirty="0">
              <a:latin typeface="Arial" panose="020B0604020202020204" pitchFamily="34" charset="0"/>
              <a:ea typeface="Verdana" panose="020B0604030504040204" pitchFamily="34" charset="0"/>
              <a:cs typeface="Arial" panose="020B0604020202020204" pitchFamily="34" charset="0"/>
            </a:endParaRPr>
          </a:p>
        </p:txBody>
      </p:sp>
      <p:sp>
        <p:nvSpPr>
          <p:cNvPr id="35" name="TextBox 34">
            <a:extLst>
              <a:ext uri="{FF2B5EF4-FFF2-40B4-BE49-F238E27FC236}">
                <a16:creationId xmlns="" xmlns:a16="http://schemas.microsoft.com/office/drawing/2014/main" id="{0FAFB38E-0A70-3179-30B6-C77CDB792D78}"/>
              </a:ext>
            </a:extLst>
          </p:cNvPr>
          <p:cNvSpPr txBox="1"/>
          <p:nvPr/>
        </p:nvSpPr>
        <p:spPr>
          <a:xfrm>
            <a:off x="5759226" y="2826366"/>
            <a:ext cx="1956096" cy="1754326"/>
          </a:xfrm>
          <a:prstGeom prst="rect">
            <a:avLst/>
          </a:prstGeom>
          <a:noFill/>
          <a:ln w="19050">
            <a:solidFill>
              <a:srgbClr val="C00000"/>
            </a:solidFill>
          </a:ln>
        </p:spPr>
        <p:txBody>
          <a:bodyPr wrap="square">
            <a:spAutoFit/>
          </a:bodyPr>
          <a:lstStyle/>
          <a:p>
            <a:pPr algn="ctr"/>
            <a:r>
              <a:rPr lang="en-US" b="1" dirty="0" smtClean="0">
                <a:latin typeface="Arial" panose="020B0604020202020204" pitchFamily="34" charset="0"/>
                <a:ea typeface="Verdana" panose="020B0604030504040204" pitchFamily="34" charset="0"/>
                <a:cs typeface="Arial" panose="020B0604020202020204" pitchFamily="34" charset="0"/>
              </a:rPr>
              <a:t>Z</a:t>
            </a:r>
            <a:r>
              <a:rPr lang="en-US" b="1" dirty="0" smtClean="0">
                <a:effectLst/>
                <a:latin typeface="Arial" panose="020B0604020202020204" pitchFamily="34" charset="0"/>
                <a:ea typeface="Verdana" panose="020B0604030504040204" pitchFamily="34" charset="0"/>
                <a:cs typeface="Arial" panose="020B0604020202020204" pitchFamily="34" charset="0"/>
              </a:rPr>
              <a:t>oonotic pathogens</a:t>
            </a:r>
          </a:p>
          <a:p>
            <a:pPr marL="285750" indent="-285750">
              <a:buFontTx/>
              <a:buChar char="-"/>
            </a:pPr>
            <a:r>
              <a:rPr lang="en-US" dirty="0" smtClean="0">
                <a:effectLst/>
                <a:latin typeface="Arial" panose="020B0604020202020204" pitchFamily="34" charset="0"/>
                <a:ea typeface="Verdana" panose="020B0604030504040204" pitchFamily="34" charset="0"/>
                <a:cs typeface="Arial" panose="020B0604020202020204" pitchFamily="34" charset="0"/>
              </a:rPr>
              <a:t>Evolution</a:t>
            </a:r>
          </a:p>
          <a:p>
            <a:pPr marL="285750" indent="-285750">
              <a:buFontTx/>
              <a:buChar char="-"/>
            </a:pPr>
            <a:r>
              <a:rPr lang="en-US" dirty="0" smtClean="0">
                <a:effectLst/>
                <a:latin typeface="Arial" panose="020B0604020202020204" pitchFamily="34" charset="0"/>
                <a:ea typeface="Verdana" panose="020B0604030504040204" pitchFamily="34" charset="0"/>
                <a:cs typeface="Arial" panose="020B0604020202020204" pitchFamily="34" charset="0"/>
              </a:rPr>
              <a:t>Circulation</a:t>
            </a:r>
          </a:p>
          <a:p>
            <a:pPr marL="285750" indent="-285750">
              <a:buFontTx/>
              <a:buChar char="-"/>
            </a:pPr>
            <a:r>
              <a:rPr lang="en-US" dirty="0" smtClean="0">
                <a:effectLst/>
                <a:latin typeface="Arial" panose="020B0604020202020204" pitchFamily="34" charset="0"/>
                <a:ea typeface="Verdana" panose="020B0604030504040204" pitchFamily="34" charset="0"/>
                <a:cs typeface="Arial" panose="020B0604020202020204" pitchFamily="34" charset="0"/>
              </a:rPr>
              <a:t>Transmission </a:t>
            </a:r>
          </a:p>
          <a:p>
            <a:pPr marL="285750" indent="-285750">
              <a:buFontTx/>
              <a:buChar char="-"/>
            </a:pPr>
            <a:r>
              <a:rPr lang="en-US" dirty="0" smtClean="0">
                <a:latin typeface="Arial" panose="020B0604020202020204" pitchFamily="34" charset="0"/>
                <a:ea typeface="Verdana" panose="020B0604030504040204" pitchFamily="34" charset="0"/>
                <a:cs typeface="Arial" panose="020B0604020202020204" pitchFamily="34" charset="0"/>
              </a:rPr>
              <a:t>E</a:t>
            </a:r>
            <a:r>
              <a:rPr lang="en-US" dirty="0" smtClean="0">
                <a:effectLst/>
                <a:latin typeface="Arial" panose="020B0604020202020204" pitchFamily="34" charset="0"/>
                <a:ea typeface="Verdana" panose="020B0604030504040204" pitchFamily="34" charset="0"/>
                <a:cs typeface="Arial" panose="020B0604020202020204" pitchFamily="34" charset="0"/>
              </a:rPr>
              <a:t>mergence</a:t>
            </a:r>
            <a:endParaRPr lang="en-US" dirty="0">
              <a:effectLst/>
              <a:latin typeface="Arial" panose="020B0604020202020204" pitchFamily="34" charset="0"/>
              <a:ea typeface="Verdana" panose="020B0604030504040204" pitchFamily="34" charset="0"/>
              <a:cs typeface="Arial" panose="020B0604020202020204" pitchFamily="34" charset="0"/>
            </a:endParaRPr>
          </a:p>
        </p:txBody>
      </p:sp>
      <p:sp>
        <p:nvSpPr>
          <p:cNvPr id="5" name="Rectangle 4"/>
          <p:cNvSpPr/>
          <p:nvPr/>
        </p:nvSpPr>
        <p:spPr>
          <a:xfrm>
            <a:off x="905615" y="121545"/>
            <a:ext cx="6176563" cy="646331"/>
          </a:xfrm>
          <a:prstGeom prst="rect">
            <a:avLst/>
          </a:prstGeom>
        </p:spPr>
        <p:txBody>
          <a:bodyPr wrap="none">
            <a:spAutoFit/>
          </a:bodyPr>
          <a:lstStyle/>
          <a:p>
            <a:r>
              <a:rPr lang="en-US" sz="3600" dirty="0">
                <a:solidFill>
                  <a:srgbClr val="0000FF"/>
                </a:solidFill>
              </a:rPr>
              <a:t>WP1 - context of global changes</a:t>
            </a:r>
          </a:p>
        </p:txBody>
      </p:sp>
      <p:sp>
        <p:nvSpPr>
          <p:cNvPr id="6" name="Rectangle 5"/>
          <p:cNvSpPr/>
          <p:nvPr/>
        </p:nvSpPr>
        <p:spPr>
          <a:xfrm>
            <a:off x="5712983" y="4890259"/>
            <a:ext cx="2351285" cy="369332"/>
          </a:xfrm>
          <a:prstGeom prst="rect">
            <a:avLst/>
          </a:prstGeom>
        </p:spPr>
        <p:txBody>
          <a:bodyPr wrap="none">
            <a:spAutoFit/>
          </a:bodyPr>
          <a:lstStyle/>
          <a:p>
            <a:pPr indent="57150"/>
            <a:r>
              <a:rPr lang="en-US" dirty="0" smtClean="0">
                <a:solidFill>
                  <a:srgbClr val="3E1CAA"/>
                </a:solidFill>
                <a:latin typeface="Verdana" panose="020B0604030504040204" pitchFamily="34" charset="0"/>
                <a:ea typeface="Verdana" panose="020B0604030504040204" pitchFamily="34" charset="0"/>
              </a:rPr>
              <a:t>At H/A/E interface</a:t>
            </a:r>
            <a:endParaRPr lang="en-US" dirty="0">
              <a:solidFill>
                <a:srgbClr val="3E1CAA"/>
              </a:solidFill>
              <a:latin typeface="Verdana" panose="020B0604030504040204" pitchFamily="34" charset="0"/>
              <a:ea typeface="Verdana" panose="020B0604030504040204" pitchFamily="34" charset="0"/>
            </a:endParaRPr>
          </a:p>
        </p:txBody>
      </p:sp>
      <p:sp>
        <p:nvSpPr>
          <p:cNvPr id="33" name="Rectangle 32"/>
          <p:cNvSpPr/>
          <p:nvPr/>
        </p:nvSpPr>
        <p:spPr>
          <a:xfrm>
            <a:off x="902740" y="5623495"/>
            <a:ext cx="10683432" cy="954107"/>
          </a:xfrm>
          <a:prstGeom prst="rect">
            <a:avLst/>
          </a:prstGeom>
        </p:spPr>
        <p:txBody>
          <a:bodyPr wrap="square">
            <a:spAutoFit/>
          </a:bodyPr>
          <a:lstStyle/>
          <a:p>
            <a:r>
              <a:rPr lang="en-US" sz="2800" dirty="0" smtClean="0"/>
              <a:t>Budget WP1: €</a:t>
            </a:r>
            <a:r>
              <a:rPr lang="en-US" sz="2800" dirty="0"/>
              <a:t>9 million. </a:t>
            </a:r>
            <a:endParaRPr lang="en-US" sz="2800" dirty="0" smtClean="0"/>
          </a:p>
          <a:p>
            <a:r>
              <a:rPr lang="en-US" sz="2800" dirty="0" smtClean="0"/>
              <a:t>Each </a:t>
            </a:r>
            <a:r>
              <a:rPr lang="en-US" sz="2800" dirty="0"/>
              <a:t>project will be between €</a:t>
            </a:r>
            <a:r>
              <a:rPr lang="en-US" sz="2800" dirty="0" smtClean="0"/>
              <a:t>1-€</a:t>
            </a:r>
            <a:r>
              <a:rPr lang="en-US" sz="2800" dirty="0"/>
              <a:t>3 million for </a:t>
            </a:r>
            <a:r>
              <a:rPr lang="en-US" sz="2800" dirty="0" smtClean="0"/>
              <a:t>3 </a:t>
            </a:r>
            <a:r>
              <a:rPr lang="en-US" sz="2800" dirty="0" err="1" smtClean="0"/>
              <a:t>antod</a:t>
            </a:r>
            <a:r>
              <a:rPr lang="en-US" sz="2800" dirty="0" smtClean="0"/>
              <a:t> </a:t>
            </a:r>
            <a:r>
              <a:rPr lang="en-US" sz="2800" dirty="0"/>
              <a:t>5 years.</a:t>
            </a:r>
          </a:p>
        </p:txBody>
      </p:sp>
    </p:spTree>
    <p:extLst>
      <p:ext uri="{BB962C8B-B14F-4D97-AF65-F5344CB8AC3E}">
        <p14:creationId xmlns:p14="http://schemas.microsoft.com/office/powerpoint/2010/main" val="30101323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“Global change”?</a:t>
            </a:r>
            <a:endParaRPr lang="en-US" dirty="0"/>
          </a:p>
        </p:txBody>
      </p:sp>
      <p:sp>
        <p:nvSpPr>
          <p:cNvPr id="3" name="Content Placeholder 2"/>
          <p:cNvSpPr>
            <a:spLocks noGrp="1"/>
          </p:cNvSpPr>
          <p:nvPr>
            <p:ph idx="1"/>
          </p:nvPr>
        </p:nvSpPr>
        <p:spPr/>
        <p:txBody>
          <a:bodyPr/>
          <a:lstStyle/>
          <a:p>
            <a:r>
              <a:rPr lang="en-US" dirty="0" smtClean="0"/>
              <a:t>Changes </a:t>
            </a:r>
            <a:r>
              <a:rPr lang="en-US" dirty="0"/>
              <a:t>in the global environment </a:t>
            </a:r>
            <a:r>
              <a:rPr lang="en-US" dirty="0" smtClean="0"/>
              <a:t>that </a:t>
            </a:r>
            <a:r>
              <a:rPr lang="en-US" dirty="0"/>
              <a:t>may alter the capacity of the Earth to sustain life</a:t>
            </a:r>
            <a:r>
              <a:rPr lang="en-US" dirty="0" smtClean="0"/>
              <a:t>. </a:t>
            </a:r>
            <a:r>
              <a:rPr lang="en-US" sz="1400" dirty="0" smtClean="0"/>
              <a:t>(</a:t>
            </a:r>
            <a:r>
              <a:rPr lang="en-US" sz="1400" b="1" dirty="0"/>
              <a:t>Global Change Research Act of </a:t>
            </a:r>
            <a:r>
              <a:rPr lang="en-US" sz="1400" b="1" dirty="0" smtClean="0"/>
              <a:t>1990. </a:t>
            </a:r>
            <a:r>
              <a:rPr lang="en-US" sz="1400" dirty="0" smtClean="0"/>
              <a:t>Pub</a:t>
            </a:r>
            <a:r>
              <a:rPr lang="en-US" sz="1400" dirty="0"/>
              <a:t>. L. 101-606, Nov. 16, 1990, 104 Stat. 3096 (15 U.S.C. 2921 et seq</a:t>
            </a:r>
            <a:r>
              <a:rPr lang="en-US" sz="1400" dirty="0" smtClean="0"/>
              <a:t>.)Short </a:t>
            </a:r>
            <a:r>
              <a:rPr lang="en-US" sz="1400" dirty="0"/>
              <a:t>title, see 15 U.S.C. 2921 </a:t>
            </a:r>
            <a:r>
              <a:rPr lang="en-US" sz="1400" dirty="0" smtClean="0"/>
              <a:t>note)</a:t>
            </a:r>
            <a:endParaRPr lang="en-US" sz="1200" dirty="0"/>
          </a:p>
          <a:p>
            <a:r>
              <a:rPr lang="en-US" dirty="0"/>
              <a:t>I</a:t>
            </a:r>
            <a:r>
              <a:rPr lang="en-US" dirty="0" smtClean="0"/>
              <a:t>nclude </a:t>
            </a:r>
            <a:r>
              <a:rPr lang="en-US" dirty="0"/>
              <a:t>alterations in climate, land productivity, oceans or other water resources, atmospheric chemistry, and ecological </a:t>
            </a:r>
            <a:r>
              <a:rPr lang="en-US" dirty="0" smtClean="0"/>
              <a:t>systems</a:t>
            </a:r>
            <a:endParaRPr lang="en-US" dirty="0"/>
          </a:p>
        </p:txBody>
      </p:sp>
    </p:spTree>
    <p:extLst>
      <p:ext uri="{BB962C8B-B14F-4D97-AF65-F5344CB8AC3E}">
        <p14:creationId xmlns:p14="http://schemas.microsoft.com/office/powerpoint/2010/main" val="10145555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Brainstorming meeting in March 2023</a:t>
            </a:r>
            <a:endParaRPr lang="en-US" dirty="0"/>
          </a:p>
        </p:txBody>
      </p:sp>
      <p:sp>
        <p:nvSpPr>
          <p:cNvPr id="3" name="Content Placeholder 2"/>
          <p:cNvSpPr>
            <a:spLocks noGrp="1"/>
          </p:cNvSpPr>
          <p:nvPr>
            <p:ph idx="1"/>
          </p:nvPr>
        </p:nvSpPr>
        <p:spPr/>
        <p:txBody>
          <a:bodyPr/>
          <a:lstStyle/>
          <a:p>
            <a:r>
              <a:rPr lang="en-US" dirty="0" smtClean="0"/>
              <a:t>Objective was to discuss and identify research </a:t>
            </a:r>
            <a:r>
              <a:rPr lang="en-US" dirty="0" smtClean="0"/>
              <a:t>projects that </a:t>
            </a:r>
            <a:r>
              <a:rPr lang="en-US" dirty="0" smtClean="0"/>
              <a:t>will </a:t>
            </a:r>
            <a:r>
              <a:rPr lang="en-US" dirty="0" smtClean="0"/>
              <a:t>contribute to </a:t>
            </a:r>
            <a:r>
              <a:rPr lang="en-US" b="1" dirty="0" smtClean="0"/>
              <a:t>prevent </a:t>
            </a:r>
            <a:r>
              <a:rPr lang="en-US" b="1" dirty="0" smtClean="0"/>
              <a:t>future </a:t>
            </a:r>
            <a:r>
              <a:rPr lang="en-US" b="1" dirty="0"/>
              <a:t>outbreaks/pandemics </a:t>
            </a:r>
            <a:r>
              <a:rPr lang="en-US" dirty="0"/>
              <a:t>and </a:t>
            </a:r>
            <a:r>
              <a:rPr lang="en-US" dirty="0" smtClean="0"/>
              <a:t>be </a:t>
            </a:r>
            <a:r>
              <a:rPr lang="en-US" dirty="0"/>
              <a:t>conducted </a:t>
            </a:r>
            <a:r>
              <a:rPr lang="en-US" dirty="0" smtClean="0"/>
              <a:t>under/with </a:t>
            </a:r>
            <a:r>
              <a:rPr lang="en-US" dirty="0"/>
              <a:t>IJL PRESTO </a:t>
            </a:r>
            <a:endParaRPr lang="en-US" dirty="0" smtClean="0"/>
          </a:p>
          <a:p>
            <a:r>
              <a:rPr lang="en-US" dirty="0" smtClean="0"/>
              <a:t>Participants: Partners in Thailand</a:t>
            </a:r>
          </a:p>
          <a:p>
            <a:r>
              <a:rPr lang="en-US" dirty="0" smtClean="0"/>
              <a:t>Groups including participants with various expertise were formed to discuss how to </a:t>
            </a:r>
            <a:r>
              <a:rPr lang="en-US" dirty="0" smtClean="0"/>
              <a:t>respond </a:t>
            </a:r>
            <a:r>
              <a:rPr lang="en-US" dirty="0" smtClean="0"/>
              <a:t>to the ANR PEPR call </a:t>
            </a:r>
            <a:r>
              <a:rPr lang="en-US" dirty="0" smtClean="0"/>
              <a:t>WP1</a:t>
            </a:r>
            <a:endParaRPr lang="en-US" dirty="0"/>
          </a:p>
        </p:txBody>
      </p:sp>
    </p:spTree>
    <p:extLst>
      <p:ext uri="{BB962C8B-B14F-4D97-AF65-F5344CB8AC3E}">
        <p14:creationId xmlns:p14="http://schemas.microsoft.com/office/powerpoint/2010/main" val="39041073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160" y="158390"/>
            <a:ext cx="6537471" cy="733528"/>
          </a:xfrm>
        </p:spPr>
        <p:txBody>
          <a:bodyPr>
            <a:normAutofit fontScale="90000"/>
          </a:bodyPr>
          <a:lstStyle/>
          <a:p>
            <a:r>
              <a:rPr lang="en-US" dirty="0" smtClean="0"/>
              <a:t>Summary of discussions</a:t>
            </a:r>
            <a:endParaRPr lang="en-US" dirty="0"/>
          </a:p>
        </p:txBody>
      </p:sp>
      <p:sp>
        <p:nvSpPr>
          <p:cNvPr id="3" name="TextBox 2">
            <a:extLst>
              <a:ext uri="{FF2B5EF4-FFF2-40B4-BE49-F238E27FC236}">
                <a16:creationId xmlns="" xmlns:a16="http://schemas.microsoft.com/office/drawing/2014/main" id="{76AFA471-5094-1D82-C3EA-66ADE5C4A958}"/>
              </a:ext>
            </a:extLst>
          </p:cNvPr>
          <p:cNvSpPr txBox="1"/>
          <p:nvPr/>
        </p:nvSpPr>
        <p:spPr>
          <a:xfrm>
            <a:off x="526551" y="5051059"/>
            <a:ext cx="2317392" cy="1569660"/>
          </a:xfrm>
          <a:prstGeom prst="rect">
            <a:avLst/>
          </a:prstGeom>
          <a:noFill/>
          <a:ln>
            <a:solidFill>
              <a:schemeClr val="accent2"/>
            </a:solidFill>
          </a:ln>
        </p:spPr>
        <p:txBody>
          <a:bodyPr wrap="square" rtlCol="0">
            <a:spAutoFit/>
          </a:bodyPr>
          <a:lstStyle/>
          <a:p>
            <a:r>
              <a:rPr lang="en-US" sz="2400" dirty="0" smtClean="0"/>
              <a:t>Surveys</a:t>
            </a:r>
            <a:endParaRPr lang="x-none" sz="2400" dirty="0"/>
          </a:p>
          <a:p>
            <a:pPr marL="285750" indent="-285750">
              <a:buFontTx/>
              <a:buChar char="-"/>
            </a:pPr>
            <a:r>
              <a:rPr lang="en-GB" sz="2400" dirty="0"/>
              <a:t>H</a:t>
            </a:r>
            <a:r>
              <a:rPr lang="en-US" sz="2400" dirty="0" err="1" smtClean="0"/>
              <a:t>os</a:t>
            </a:r>
            <a:r>
              <a:rPr lang="x-none" sz="2400" dirty="0" smtClean="0"/>
              <a:t>pita</a:t>
            </a:r>
            <a:r>
              <a:rPr lang="en-US" sz="2400" dirty="0" smtClean="0"/>
              <a:t>ls</a:t>
            </a:r>
            <a:endParaRPr lang="x-none" sz="2400" dirty="0"/>
          </a:p>
          <a:p>
            <a:pPr marL="285750" indent="-285750">
              <a:buFontTx/>
              <a:buChar char="-"/>
            </a:pPr>
            <a:r>
              <a:rPr lang="en-US" sz="2400" dirty="0"/>
              <a:t>M</a:t>
            </a:r>
            <a:r>
              <a:rPr lang="x-none" sz="2400" dirty="0" smtClean="0"/>
              <a:t>ar</a:t>
            </a:r>
            <a:r>
              <a:rPr lang="en-US" sz="2400" dirty="0" err="1" smtClean="0"/>
              <a:t>kets</a:t>
            </a:r>
            <a:endParaRPr lang="x-none" sz="2400" dirty="0"/>
          </a:p>
          <a:p>
            <a:pPr marL="285750" indent="-285750">
              <a:buFontTx/>
              <a:buChar char="-"/>
            </a:pPr>
            <a:r>
              <a:rPr lang="en-US" sz="2400" dirty="0" smtClean="0"/>
              <a:t>Communities </a:t>
            </a:r>
            <a:endParaRPr lang="x-none" sz="2400" dirty="0"/>
          </a:p>
        </p:txBody>
      </p:sp>
      <p:sp>
        <p:nvSpPr>
          <p:cNvPr id="26" name="TextBox 25">
            <a:extLst>
              <a:ext uri="{FF2B5EF4-FFF2-40B4-BE49-F238E27FC236}">
                <a16:creationId xmlns="" xmlns:a16="http://schemas.microsoft.com/office/drawing/2014/main" id="{5C1F223A-C4EA-D4D9-B696-72AFE0EB566B}"/>
              </a:ext>
            </a:extLst>
          </p:cNvPr>
          <p:cNvSpPr txBox="1"/>
          <p:nvPr/>
        </p:nvSpPr>
        <p:spPr>
          <a:xfrm>
            <a:off x="6778945" y="440173"/>
            <a:ext cx="5629116" cy="584775"/>
          </a:xfrm>
          <a:prstGeom prst="rect">
            <a:avLst/>
          </a:prstGeom>
          <a:noFill/>
        </p:spPr>
        <p:txBody>
          <a:bodyPr wrap="square">
            <a:spAutoFit/>
          </a:bodyPr>
          <a:lstStyle/>
          <a:p>
            <a:r>
              <a:rPr lang="fr-FR" sz="3200" dirty="0" smtClean="0">
                <a:solidFill>
                  <a:schemeClr val="accent6">
                    <a:lumMod val="75000"/>
                  </a:schemeClr>
                </a:solidFill>
              </a:rPr>
              <a:t>Global changes-</a:t>
            </a:r>
            <a:r>
              <a:rPr lang="fr-FR" sz="3200" dirty="0" err="1" smtClean="0">
                <a:solidFill>
                  <a:schemeClr val="accent6">
                    <a:lumMod val="75000"/>
                  </a:schemeClr>
                </a:solidFill>
              </a:rPr>
              <a:t>human</a:t>
            </a:r>
            <a:r>
              <a:rPr lang="fr-FR" sz="3200" dirty="0" smtClean="0">
                <a:solidFill>
                  <a:schemeClr val="accent6">
                    <a:lumMod val="75000"/>
                  </a:schemeClr>
                </a:solidFill>
              </a:rPr>
              <a:t> </a:t>
            </a:r>
            <a:r>
              <a:rPr lang="fr-FR" sz="3200" dirty="0" err="1" smtClean="0">
                <a:solidFill>
                  <a:schemeClr val="accent6">
                    <a:lumMod val="75000"/>
                  </a:schemeClr>
                </a:solidFill>
              </a:rPr>
              <a:t>activities</a:t>
            </a:r>
            <a:endParaRPr lang="fr-FR" sz="3200" dirty="0">
              <a:solidFill>
                <a:schemeClr val="accent6">
                  <a:lumMod val="75000"/>
                </a:schemeClr>
              </a:solidFill>
            </a:endParaRPr>
          </a:p>
        </p:txBody>
      </p:sp>
      <p:sp>
        <p:nvSpPr>
          <p:cNvPr id="27" name="Rectangle 26">
            <a:extLst>
              <a:ext uri="{FF2B5EF4-FFF2-40B4-BE49-F238E27FC236}">
                <a16:creationId xmlns="" xmlns:a16="http://schemas.microsoft.com/office/drawing/2014/main" id="{596A8F5B-7E38-22C9-2691-8F217C274CD2}"/>
              </a:ext>
            </a:extLst>
          </p:cNvPr>
          <p:cNvSpPr/>
          <p:nvPr/>
        </p:nvSpPr>
        <p:spPr>
          <a:xfrm>
            <a:off x="6732644" y="301499"/>
            <a:ext cx="5413055" cy="629607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x-none"/>
          </a:p>
        </p:txBody>
      </p:sp>
      <p:sp>
        <p:nvSpPr>
          <p:cNvPr id="28" name="TextBox 27">
            <a:extLst>
              <a:ext uri="{FF2B5EF4-FFF2-40B4-BE49-F238E27FC236}">
                <a16:creationId xmlns="" xmlns:a16="http://schemas.microsoft.com/office/drawing/2014/main" id="{E8834BDD-CB6C-F263-9965-2EB421E8524D}"/>
              </a:ext>
            </a:extLst>
          </p:cNvPr>
          <p:cNvSpPr txBox="1"/>
          <p:nvPr/>
        </p:nvSpPr>
        <p:spPr>
          <a:xfrm>
            <a:off x="6778945" y="4960603"/>
            <a:ext cx="3413017" cy="1569660"/>
          </a:xfrm>
          <a:prstGeom prst="rect">
            <a:avLst/>
          </a:prstGeom>
          <a:noFill/>
          <a:ln w="19050">
            <a:noFill/>
          </a:ln>
        </p:spPr>
        <p:txBody>
          <a:bodyPr wrap="square" rtlCol="0">
            <a:spAutoFit/>
          </a:bodyPr>
          <a:lstStyle/>
          <a:p>
            <a:r>
              <a:rPr lang="fr-FR" sz="2400" dirty="0" err="1" smtClean="0"/>
              <a:t>Mobility</a:t>
            </a:r>
            <a:r>
              <a:rPr lang="fr-FR" sz="2400" dirty="0" smtClean="0"/>
              <a:t> </a:t>
            </a:r>
            <a:r>
              <a:rPr lang="fr-FR" sz="2400" dirty="0" err="1" smtClean="0"/>
              <a:t>humans</a:t>
            </a:r>
            <a:r>
              <a:rPr lang="fr-FR" sz="2400" dirty="0" smtClean="0"/>
              <a:t> </a:t>
            </a:r>
            <a:r>
              <a:rPr lang="fr-FR" sz="2400" dirty="0"/>
              <a:t>++</a:t>
            </a:r>
          </a:p>
          <a:p>
            <a:pPr marL="285750" indent="-285750">
              <a:buFontTx/>
              <a:buChar char="-"/>
            </a:pPr>
            <a:r>
              <a:rPr lang="fr-FR" sz="2400" dirty="0"/>
              <a:t>Migrations </a:t>
            </a:r>
          </a:p>
          <a:p>
            <a:pPr marL="285750" indent="-285750">
              <a:buFontTx/>
              <a:buChar char="-"/>
            </a:pPr>
            <a:r>
              <a:rPr lang="fr-FR" sz="2400" dirty="0" err="1" smtClean="0"/>
              <a:t>Ecotourism</a:t>
            </a:r>
            <a:endParaRPr lang="fr-FR" sz="2400" dirty="0"/>
          </a:p>
          <a:p>
            <a:pPr marL="285750" indent="-285750">
              <a:buFontTx/>
              <a:buChar char="-"/>
            </a:pPr>
            <a:r>
              <a:rPr lang="fr-FR" sz="2400" dirty="0" err="1" smtClean="0"/>
              <a:t>Economic</a:t>
            </a:r>
            <a:r>
              <a:rPr lang="fr-FR" sz="2400" dirty="0" smtClean="0"/>
              <a:t> corridors</a:t>
            </a:r>
            <a:endParaRPr lang="fr-FR" sz="2400" dirty="0"/>
          </a:p>
        </p:txBody>
      </p:sp>
      <p:sp>
        <p:nvSpPr>
          <p:cNvPr id="29" name="TextBox 28">
            <a:extLst>
              <a:ext uri="{FF2B5EF4-FFF2-40B4-BE49-F238E27FC236}">
                <a16:creationId xmlns="" xmlns:a16="http://schemas.microsoft.com/office/drawing/2014/main" id="{71759E14-32E0-95D5-A93A-AAB4FEF84254}"/>
              </a:ext>
            </a:extLst>
          </p:cNvPr>
          <p:cNvSpPr txBox="1"/>
          <p:nvPr/>
        </p:nvSpPr>
        <p:spPr>
          <a:xfrm>
            <a:off x="6778945" y="994171"/>
            <a:ext cx="3171543" cy="430887"/>
          </a:xfrm>
          <a:prstGeom prst="rect">
            <a:avLst/>
          </a:prstGeom>
          <a:noFill/>
        </p:spPr>
        <p:txBody>
          <a:bodyPr wrap="square">
            <a:spAutoFit/>
          </a:bodyPr>
          <a:lstStyle/>
          <a:p>
            <a:r>
              <a:rPr lang="fr-FR" sz="2200" dirty="0" smtClean="0"/>
              <a:t>Global </a:t>
            </a:r>
            <a:r>
              <a:rPr lang="fr-FR" sz="2200" dirty="0" err="1" smtClean="0"/>
              <a:t>warming</a:t>
            </a:r>
            <a:endParaRPr lang="fr-FR" sz="2200" dirty="0"/>
          </a:p>
        </p:txBody>
      </p:sp>
      <p:sp>
        <p:nvSpPr>
          <p:cNvPr id="30" name="TextBox 29">
            <a:extLst>
              <a:ext uri="{FF2B5EF4-FFF2-40B4-BE49-F238E27FC236}">
                <a16:creationId xmlns="" xmlns:a16="http://schemas.microsoft.com/office/drawing/2014/main" id="{003A32AD-58AF-56FB-A777-CB351CFF2E19}"/>
              </a:ext>
            </a:extLst>
          </p:cNvPr>
          <p:cNvSpPr txBox="1"/>
          <p:nvPr/>
        </p:nvSpPr>
        <p:spPr>
          <a:xfrm>
            <a:off x="6778945" y="1584904"/>
            <a:ext cx="5460406" cy="769441"/>
          </a:xfrm>
          <a:prstGeom prst="rect">
            <a:avLst/>
          </a:prstGeom>
          <a:noFill/>
        </p:spPr>
        <p:txBody>
          <a:bodyPr wrap="none" rtlCol="0">
            <a:spAutoFit/>
          </a:bodyPr>
          <a:lstStyle/>
          <a:p>
            <a:r>
              <a:rPr lang="fr-FR" sz="2200" dirty="0" err="1" smtClean="0"/>
              <a:t>Intensifi</a:t>
            </a:r>
            <a:r>
              <a:rPr lang="fr-FR" sz="2200" dirty="0" smtClean="0"/>
              <a:t> </a:t>
            </a:r>
            <a:r>
              <a:rPr lang="fr-FR" sz="2200" dirty="0" smtClean="0"/>
              <a:t>c</a:t>
            </a:r>
            <a:r>
              <a:rPr lang="fr-FR" sz="2200" dirty="0" smtClean="0"/>
              <a:t>ulture</a:t>
            </a:r>
          </a:p>
          <a:p>
            <a:r>
              <a:rPr lang="fr-FR" sz="2200" dirty="0" smtClean="0"/>
              <a:t>M</a:t>
            </a:r>
            <a:r>
              <a:rPr lang="fr-FR" sz="2200" dirty="0" smtClean="0"/>
              <a:t>igration of population and </a:t>
            </a:r>
            <a:r>
              <a:rPr lang="fr-FR" sz="2200" dirty="0" err="1" smtClean="0"/>
              <a:t>domestic</a:t>
            </a:r>
            <a:r>
              <a:rPr lang="fr-FR" sz="2200" dirty="0" smtClean="0"/>
              <a:t> </a:t>
            </a:r>
            <a:r>
              <a:rPr lang="fr-FR" sz="2200" dirty="0" err="1" smtClean="0"/>
              <a:t>animals</a:t>
            </a:r>
            <a:endParaRPr lang="fr-FR" sz="2200" dirty="0"/>
          </a:p>
        </p:txBody>
      </p:sp>
      <p:sp>
        <p:nvSpPr>
          <p:cNvPr id="31" name="TextBox 30">
            <a:extLst>
              <a:ext uri="{FF2B5EF4-FFF2-40B4-BE49-F238E27FC236}">
                <a16:creationId xmlns="" xmlns:a16="http://schemas.microsoft.com/office/drawing/2014/main" id="{118498F1-FE5A-3B7E-F105-CC7FD5BDAE2B}"/>
              </a:ext>
            </a:extLst>
          </p:cNvPr>
          <p:cNvSpPr txBox="1"/>
          <p:nvPr/>
        </p:nvSpPr>
        <p:spPr>
          <a:xfrm>
            <a:off x="6809164" y="2318841"/>
            <a:ext cx="5240474" cy="1107996"/>
          </a:xfrm>
          <a:prstGeom prst="rect">
            <a:avLst/>
          </a:prstGeom>
          <a:noFill/>
        </p:spPr>
        <p:txBody>
          <a:bodyPr wrap="none" rtlCol="0">
            <a:spAutoFit/>
          </a:bodyPr>
          <a:lstStyle/>
          <a:p>
            <a:r>
              <a:rPr lang="fr-FR" sz="2200" dirty="0"/>
              <a:t>Changes in migration </a:t>
            </a:r>
            <a:r>
              <a:rPr lang="fr-FR" sz="2200" dirty="0" err="1" smtClean="0"/>
              <a:t>flows</a:t>
            </a:r>
            <a:endParaRPr lang="fr-FR" sz="2200" dirty="0" smtClean="0"/>
          </a:p>
          <a:p>
            <a:r>
              <a:rPr lang="fr-FR" sz="2200" dirty="0"/>
              <a:t>Agricultural intensification (</a:t>
            </a:r>
            <a:r>
              <a:rPr lang="fr-FR" sz="2200" dirty="0" err="1" smtClean="0"/>
              <a:t>chickens</a:t>
            </a:r>
            <a:endParaRPr lang="fr-FR" sz="2200" dirty="0" smtClean="0"/>
          </a:p>
          <a:p>
            <a:r>
              <a:rPr lang="fr-FR" sz="2200" dirty="0" smtClean="0"/>
              <a:t>Introduction </a:t>
            </a:r>
            <a:r>
              <a:rPr lang="fr-FR" sz="2200" dirty="0" smtClean="0"/>
              <a:t>of new </a:t>
            </a:r>
            <a:r>
              <a:rPr lang="fr-FR" sz="2200" dirty="0" err="1" smtClean="0"/>
              <a:t>species</a:t>
            </a:r>
            <a:r>
              <a:rPr lang="fr-FR" sz="2200" dirty="0" smtClean="0"/>
              <a:t> </a:t>
            </a:r>
            <a:r>
              <a:rPr lang="fr-FR" sz="2200" dirty="0" smtClean="0"/>
              <a:t>(</a:t>
            </a:r>
            <a:r>
              <a:rPr lang="fr-FR" sz="2200" dirty="0"/>
              <a:t>pigeons, rats…)</a:t>
            </a:r>
          </a:p>
        </p:txBody>
      </p:sp>
      <p:sp>
        <p:nvSpPr>
          <p:cNvPr id="32" name="TextBox 31">
            <a:extLst>
              <a:ext uri="{FF2B5EF4-FFF2-40B4-BE49-F238E27FC236}">
                <a16:creationId xmlns="" xmlns:a16="http://schemas.microsoft.com/office/drawing/2014/main" id="{045EBF05-8734-756B-24EB-E1D6ED0CB876}"/>
              </a:ext>
            </a:extLst>
          </p:cNvPr>
          <p:cNvSpPr txBox="1"/>
          <p:nvPr/>
        </p:nvSpPr>
        <p:spPr>
          <a:xfrm>
            <a:off x="6809164" y="3451598"/>
            <a:ext cx="3141324" cy="1107996"/>
          </a:xfrm>
          <a:prstGeom prst="rect">
            <a:avLst/>
          </a:prstGeom>
          <a:noFill/>
        </p:spPr>
        <p:txBody>
          <a:bodyPr wrap="square">
            <a:spAutoFit/>
          </a:bodyPr>
          <a:lstStyle/>
          <a:p>
            <a:r>
              <a:rPr lang="fr-FR" sz="2200" dirty="0" err="1" smtClean="0"/>
              <a:t>C</a:t>
            </a:r>
            <a:r>
              <a:rPr lang="fr-FR" sz="2200" dirty="0" err="1" smtClean="0"/>
              <a:t>ontruction</a:t>
            </a:r>
            <a:r>
              <a:rPr lang="fr-FR" sz="2200" dirty="0" smtClean="0"/>
              <a:t> of </a:t>
            </a:r>
            <a:r>
              <a:rPr lang="fr-FR" sz="2200" dirty="0" err="1" smtClean="0"/>
              <a:t>dams</a:t>
            </a:r>
            <a:endParaRPr lang="fr-FR" sz="2200" dirty="0"/>
          </a:p>
          <a:p>
            <a:r>
              <a:rPr lang="fr-FR" sz="2200" dirty="0" smtClean="0"/>
              <a:t>Mining</a:t>
            </a:r>
            <a:endParaRPr lang="fr-FR" sz="2200" dirty="0"/>
          </a:p>
          <a:p>
            <a:r>
              <a:rPr lang="fr-FR" sz="2200" dirty="0" err="1" smtClean="0"/>
              <a:t>Def</a:t>
            </a:r>
            <a:r>
              <a:rPr lang="fr-FR" sz="2200" dirty="0" err="1" smtClean="0"/>
              <a:t>orestation</a:t>
            </a:r>
            <a:endParaRPr lang="fr-FR" sz="2200" dirty="0"/>
          </a:p>
        </p:txBody>
      </p:sp>
      <p:sp>
        <p:nvSpPr>
          <p:cNvPr id="33" name="TextBox 32">
            <a:extLst>
              <a:ext uri="{FF2B5EF4-FFF2-40B4-BE49-F238E27FC236}">
                <a16:creationId xmlns="" xmlns:a16="http://schemas.microsoft.com/office/drawing/2014/main" id="{DBF0DFBA-9F8E-DB78-AD85-81924686F801}"/>
              </a:ext>
            </a:extLst>
          </p:cNvPr>
          <p:cNvSpPr txBox="1"/>
          <p:nvPr/>
        </p:nvSpPr>
        <p:spPr>
          <a:xfrm>
            <a:off x="4878359" y="1165703"/>
            <a:ext cx="1263487" cy="523220"/>
          </a:xfrm>
          <a:prstGeom prst="rect">
            <a:avLst/>
          </a:prstGeom>
          <a:noFill/>
        </p:spPr>
        <p:txBody>
          <a:bodyPr wrap="none" rtlCol="0">
            <a:spAutoFit/>
          </a:bodyPr>
          <a:lstStyle/>
          <a:p>
            <a:r>
              <a:rPr lang="fr-FR" sz="2800" dirty="0" err="1" smtClean="0">
                <a:solidFill>
                  <a:srgbClr val="7030A0"/>
                </a:solidFill>
              </a:rPr>
              <a:t>vectors</a:t>
            </a:r>
            <a:endParaRPr lang="fr-FR" sz="2400" dirty="0">
              <a:solidFill>
                <a:srgbClr val="7030A0"/>
              </a:solidFill>
            </a:endParaRPr>
          </a:p>
        </p:txBody>
      </p:sp>
      <p:cxnSp>
        <p:nvCxnSpPr>
          <p:cNvPr id="34" name="Straight Connector 33">
            <a:extLst>
              <a:ext uri="{FF2B5EF4-FFF2-40B4-BE49-F238E27FC236}">
                <a16:creationId xmlns="" xmlns:a16="http://schemas.microsoft.com/office/drawing/2014/main" id="{DFFF1244-7613-B37C-EBC1-C09F83B27FF0}"/>
              </a:ext>
            </a:extLst>
          </p:cNvPr>
          <p:cNvCxnSpPr>
            <a:cxnSpLocks/>
            <a:stCxn id="33" idx="3"/>
          </p:cNvCxnSpPr>
          <p:nvPr/>
        </p:nvCxnSpPr>
        <p:spPr>
          <a:xfrm flipV="1">
            <a:off x="6141846" y="1236712"/>
            <a:ext cx="567649" cy="190601"/>
          </a:xfrm>
          <a:prstGeom prst="line">
            <a:avLst/>
          </a:prstGeom>
          <a:ln w="19050">
            <a:headEnd type="arrow" w="med" len="med"/>
            <a:tailEnd type="none" w="med" len="med"/>
          </a:ln>
        </p:spPr>
        <p:style>
          <a:lnRef idx="1">
            <a:schemeClr val="dk1"/>
          </a:lnRef>
          <a:fillRef idx="0">
            <a:schemeClr val="dk1"/>
          </a:fillRef>
          <a:effectRef idx="0">
            <a:schemeClr val="dk1"/>
          </a:effectRef>
          <a:fontRef idx="minor">
            <a:schemeClr val="tx1"/>
          </a:fontRef>
        </p:style>
      </p:cxnSp>
      <p:sp>
        <p:nvSpPr>
          <p:cNvPr id="51" name="TextBox 50">
            <a:extLst>
              <a:ext uri="{FF2B5EF4-FFF2-40B4-BE49-F238E27FC236}">
                <a16:creationId xmlns="" xmlns:a16="http://schemas.microsoft.com/office/drawing/2014/main" id="{3F3968B5-1B7D-3F89-9B98-7E5A9CB446A4}"/>
              </a:ext>
            </a:extLst>
          </p:cNvPr>
          <p:cNvSpPr txBox="1"/>
          <p:nvPr/>
        </p:nvSpPr>
        <p:spPr>
          <a:xfrm>
            <a:off x="4864109" y="1908069"/>
            <a:ext cx="678391" cy="461665"/>
          </a:xfrm>
          <a:prstGeom prst="rect">
            <a:avLst/>
          </a:prstGeom>
          <a:noFill/>
        </p:spPr>
        <p:txBody>
          <a:bodyPr wrap="none" rtlCol="0">
            <a:spAutoFit/>
          </a:bodyPr>
          <a:lstStyle/>
          <a:p>
            <a:r>
              <a:rPr lang="fr-FR" sz="2400" dirty="0" err="1" smtClean="0"/>
              <a:t>Pigs</a:t>
            </a:r>
            <a:endParaRPr lang="fr-FR" sz="2400" dirty="0"/>
          </a:p>
        </p:txBody>
      </p:sp>
      <p:cxnSp>
        <p:nvCxnSpPr>
          <p:cNvPr id="52" name="Straight Connector 51">
            <a:extLst>
              <a:ext uri="{FF2B5EF4-FFF2-40B4-BE49-F238E27FC236}">
                <a16:creationId xmlns="" xmlns:a16="http://schemas.microsoft.com/office/drawing/2014/main" id="{43FE5763-6E28-3C85-5A1F-D81BC3ECE0EE}"/>
              </a:ext>
            </a:extLst>
          </p:cNvPr>
          <p:cNvCxnSpPr>
            <a:cxnSpLocks/>
          </p:cNvCxnSpPr>
          <p:nvPr/>
        </p:nvCxnSpPr>
        <p:spPr>
          <a:xfrm flipV="1">
            <a:off x="5819500" y="1908070"/>
            <a:ext cx="889995" cy="197542"/>
          </a:xfrm>
          <a:prstGeom prst="line">
            <a:avLst/>
          </a:prstGeom>
          <a:ln w="19050">
            <a:headEnd type="arrow" w="med" len="med"/>
            <a:tailEnd type="none" w="med" len="med"/>
          </a:ln>
        </p:spPr>
        <p:style>
          <a:lnRef idx="1">
            <a:schemeClr val="dk1"/>
          </a:lnRef>
          <a:fillRef idx="0">
            <a:schemeClr val="dk1"/>
          </a:fillRef>
          <a:effectRef idx="0">
            <a:schemeClr val="dk1"/>
          </a:effectRef>
          <a:fontRef idx="minor">
            <a:schemeClr val="tx1"/>
          </a:fontRef>
        </p:style>
      </p:cxnSp>
      <p:sp>
        <p:nvSpPr>
          <p:cNvPr id="53" name="TextBox 52">
            <a:extLst>
              <a:ext uri="{FF2B5EF4-FFF2-40B4-BE49-F238E27FC236}">
                <a16:creationId xmlns="" xmlns:a16="http://schemas.microsoft.com/office/drawing/2014/main" id="{68813AB6-0E67-0E56-AC50-92968E0197AE}"/>
              </a:ext>
            </a:extLst>
          </p:cNvPr>
          <p:cNvSpPr txBox="1"/>
          <p:nvPr/>
        </p:nvSpPr>
        <p:spPr>
          <a:xfrm>
            <a:off x="4933559" y="2208268"/>
            <a:ext cx="6097712" cy="461665"/>
          </a:xfrm>
          <a:prstGeom prst="rect">
            <a:avLst/>
          </a:prstGeom>
          <a:noFill/>
        </p:spPr>
        <p:txBody>
          <a:bodyPr wrap="square">
            <a:spAutoFit/>
          </a:bodyPr>
          <a:lstStyle/>
          <a:p>
            <a:r>
              <a:rPr lang="fr-FR" sz="2400" dirty="0" err="1"/>
              <a:t>B</a:t>
            </a:r>
            <a:r>
              <a:rPr lang="fr-FR" sz="2400" dirty="0" err="1" smtClean="0"/>
              <a:t>irds</a:t>
            </a:r>
            <a:endParaRPr lang="fr-FR" sz="2400" dirty="0"/>
          </a:p>
        </p:txBody>
      </p:sp>
      <p:cxnSp>
        <p:nvCxnSpPr>
          <p:cNvPr id="54" name="Straight Connector 53">
            <a:extLst>
              <a:ext uri="{FF2B5EF4-FFF2-40B4-BE49-F238E27FC236}">
                <a16:creationId xmlns="" xmlns:a16="http://schemas.microsoft.com/office/drawing/2014/main" id="{AF390F40-26E9-8096-7041-EC2082320905}"/>
              </a:ext>
            </a:extLst>
          </p:cNvPr>
          <p:cNvCxnSpPr>
            <a:cxnSpLocks/>
          </p:cNvCxnSpPr>
          <p:nvPr/>
        </p:nvCxnSpPr>
        <p:spPr>
          <a:xfrm>
            <a:off x="5761725" y="2456435"/>
            <a:ext cx="947770" cy="121165"/>
          </a:xfrm>
          <a:prstGeom prst="line">
            <a:avLst/>
          </a:prstGeom>
          <a:ln w="19050">
            <a:headEnd type="arrow" w="med" len="med"/>
            <a:tailEnd type="none" w="med" len="med"/>
          </a:ln>
        </p:spPr>
        <p:style>
          <a:lnRef idx="1">
            <a:schemeClr val="dk1"/>
          </a:lnRef>
          <a:fillRef idx="0">
            <a:schemeClr val="dk1"/>
          </a:fillRef>
          <a:effectRef idx="0">
            <a:schemeClr val="dk1"/>
          </a:effectRef>
          <a:fontRef idx="minor">
            <a:schemeClr val="tx1"/>
          </a:fontRef>
        </p:style>
      </p:cxnSp>
      <p:sp>
        <p:nvSpPr>
          <p:cNvPr id="55" name="TextBox 54">
            <a:extLst>
              <a:ext uri="{FF2B5EF4-FFF2-40B4-BE49-F238E27FC236}">
                <a16:creationId xmlns="" xmlns:a16="http://schemas.microsoft.com/office/drawing/2014/main" id="{12ADE904-E158-A786-2482-64FB6730211B}"/>
              </a:ext>
            </a:extLst>
          </p:cNvPr>
          <p:cNvSpPr txBox="1"/>
          <p:nvPr/>
        </p:nvSpPr>
        <p:spPr>
          <a:xfrm>
            <a:off x="4803731" y="2629913"/>
            <a:ext cx="1328709" cy="830997"/>
          </a:xfrm>
          <a:prstGeom prst="rect">
            <a:avLst/>
          </a:prstGeom>
          <a:noFill/>
        </p:spPr>
        <p:txBody>
          <a:bodyPr wrap="square" rtlCol="0">
            <a:spAutoFit/>
          </a:bodyPr>
          <a:lstStyle/>
          <a:p>
            <a:pPr algn="ctr"/>
            <a:r>
              <a:rPr lang="fr-FR" sz="2400" b="1" dirty="0" smtClean="0">
                <a:solidFill>
                  <a:srgbClr val="7030A0"/>
                </a:solidFill>
              </a:rPr>
              <a:t>Animal hosts </a:t>
            </a:r>
            <a:endParaRPr lang="fr-FR" sz="2400" b="1" dirty="0">
              <a:solidFill>
                <a:srgbClr val="7030A0"/>
              </a:solidFill>
            </a:endParaRPr>
          </a:p>
        </p:txBody>
      </p:sp>
      <p:sp>
        <p:nvSpPr>
          <p:cNvPr id="56" name="TextBox 55">
            <a:extLst>
              <a:ext uri="{FF2B5EF4-FFF2-40B4-BE49-F238E27FC236}">
                <a16:creationId xmlns="" xmlns:a16="http://schemas.microsoft.com/office/drawing/2014/main" id="{BF848A61-967C-2D2F-3D94-85E77C277E5B}"/>
              </a:ext>
            </a:extLst>
          </p:cNvPr>
          <p:cNvSpPr txBox="1"/>
          <p:nvPr/>
        </p:nvSpPr>
        <p:spPr>
          <a:xfrm>
            <a:off x="4748389" y="3377174"/>
            <a:ext cx="1774179" cy="461665"/>
          </a:xfrm>
          <a:prstGeom prst="rect">
            <a:avLst/>
          </a:prstGeom>
          <a:noFill/>
        </p:spPr>
        <p:txBody>
          <a:bodyPr wrap="square">
            <a:spAutoFit/>
          </a:bodyPr>
          <a:lstStyle/>
          <a:p>
            <a:r>
              <a:rPr lang="fr-FR" sz="2400" dirty="0" err="1" smtClean="0"/>
              <a:t>biodiversity</a:t>
            </a:r>
            <a:endParaRPr lang="fr-FR" sz="2400" dirty="0"/>
          </a:p>
        </p:txBody>
      </p:sp>
      <p:cxnSp>
        <p:nvCxnSpPr>
          <p:cNvPr id="57" name="Straight Connector 56">
            <a:extLst>
              <a:ext uri="{FF2B5EF4-FFF2-40B4-BE49-F238E27FC236}">
                <a16:creationId xmlns="" xmlns:a16="http://schemas.microsoft.com/office/drawing/2014/main" id="{599DA07F-2E6F-EFFA-96D2-8345DB9C6D90}"/>
              </a:ext>
            </a:extLst>
          </p:cNvPr>
          <p:cNvCxnSpPr>
            <a:cxnSpLocks/>
          </p:cNvCxnSpPr>
          <p:nvPr/>
        </p:nvCxnSpPr>
        <p:spPr>
          <a:xfrm flipV="1">
            <a:off x="6257225" y="3070079"/>
            <a:ext cx="457200" cy="415084"/>
          </a:xfrm>
          <a:prstGeom prst="line">
            <a:avLst/>
          </a:prstGeom>
          <a:ln w="19050">
            <a:headEnd type="arrow" w="med" len="med"/>
            <a:tailEnd type="none" w="med" len="med"/>
          </a:ln>
        </p:spPr>
        <p:style>
          <a:lnRef idx="1">
            <a:schemeClr val="dk1"/>
          </a:lnRef>
          <a:fillRef idx="0">
            <a:schemeClr val="dk1"/>
          </a:fillRef>
          <a:effectRef idx="0">
            <a:schemeClr val="dk1"/>
          </a:effectRef>
          <a:fontRef idx="minor">
            <a:schemeClr val="tx1"/>
          </a:fontRef>
        </p:style>
      </p:cxnSp>
      <p:sp>
        <p:nvSpPr>
          <p:cNvPr id="58" name="Rectangle 57">
            <a:extLst>
              <a:ext uri="{FF2B5EF4-FFF2-40B4-BE49-F238E27FC236}">
                <a16:creationId xmlns="" xmlns:a16="http://schemas.microsoft.com/office/drawing/2014/main" id="{AF9989EE-C38C-EDBC-337C-3FEE8EE4CC89}"/>
              </a:ext>
            </a:extLst>
          </p:cNvPr>
          <p:cNvSpPr/>
          <p:nvPr/>
        </p:nvSpPr>
        <p:spPr>
          <a:xfrm>
            <a:off x="4802413" y="1908069"/>
            <a:ext cx="1835906" cy="1970178"/>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sz="2400"/>
          </a:p>
        </p:txBody>
      </p:sp>
      <p:cxnSp>
        <p:nvCxnSpPr>
          <p:cNvPr id="59" name="Straight Connector 58">
            <a:extLst>
              <a:ext uri="{FF2B5EF4-FFF2-40B4-BE49-F238E27FC236}">
                <a16:creationId xmlns="" xmlns:a16="http://schemas.microsoft.com/office/drawing/2014/main" id="{C28E0E9E-C409-AA1E-FFDF-811A3A83C7C0}"/>
              </a:ext>
            </a:extLst>
          </p:cNvPr>
          <p:cNvCxnSpPr>
            <a:cxnSpLocks/>
          </p:cNvCxnSpPr>
          <p:nvPr/>
        </p:nvCxnSpPr>
        <p:spPr>
          <a:xfrm>
            <a:off x="6256960" y="4674739"/>
            <a:ext cx="521985" cy="494670"/>
          </a:xfrm>
          <a:prstGeom prst="line">
            <a:avLst/>
          </a:prstGeom>
          <a:ln w="19050">
            <a:headEnd type="arrow" w="med" len="med"/>
            <a:tailEnd type="none" w="med" len="med"/>
          </a:ln>
        </p:spPr>
        <p:style>
          <a:lnRef idx="1">
            <a:schemeClr val="dk1"/>
          </a:lnRef>
          <a:fillRef idx="0">
            <a:schemeClr val="dk1"/>
          </a:fillRef>
          <a:effectRef idx="0">
            <a:schemeClr val="dk1"/>
          </a:effectRef>
          <a:fontRef idx="minor">
            <a:schemeClr val="tx1"/>
          </a:fontRef>
        </p:style>
      </p:cxnSp>
      <p:sp>
        <p:nvSpPr>
          <p:cNvPr id="60" name="TextBox 59">
            <a:extLst>
              <a:ext uri="{FF2B5EF4-FFF2-40B4-BE49-F238E27FC236}">
                <a16:creationId xmlns="" xmlns:a16="http://schemas.microsoft.com/office/drawing/2014/main" id="{D9076599-972A-A1FB-F03F-8E266CF4F418}"/>
              </a:ext>
            </a:extLst>
          </p:cNvPr>
          <p:cNvSpPr txBox="1"/>
          <p:nvPr/>
        </p:nvSpPr>
        <p:spPr>
          <a:xfrm>
            <a:off x="4000355" y="4386409"/>
            <a:ext cx="2443255" cy="461665"/>
          </a:xfrm>
          <a:prstGeom prst="rect">
            <a:avLst/>
          </a:prstGeom>
          <a:noFill/>
        </p:spPr>
        <p:txBody>
          <a:bodyPr wrap="square" rtlCol="0">
            <a:spAutoFit/>
          </a:bodyPr>
          <a:lstStyle/>
          <a:p>
            <a:pPr algn="ctr"/>
            <a:r>
              <a:rPr lang="fr-FR" sz="2400" dirty="0"/>
              <a:t>Interface H/A/E</a:t>
            </a:r>
          </a:p>
        </p:txBody>
      </p:sp>
      <p:cxnSp>
        <p:nvCxnSpPr>
          <p:cNvPr id="61" name="Straight Connector 60">
            <a:extLst>
              <a:ext uri="{FF2B5EF4-FFF2-40B4-BE49-F238E27FC236}">
                <a16:creationId xmlns="" xmlns:a16="http://schemas.microsoft.com/office/drawing/2014/main" id="{3D6D381F-0BCF-257D-254D-F0D297808A4B}"/>
              </a:ext>
            </a:extLst>
          </p:cNvPr>
          <p:cNvCxnSpPr/>
          <p:nvPr/>
        </p:nvCxnSpPr>
        <p:spPr>
          <a:xfrm>
            <a:off x="4598224" y="4386409"/>
            <a:ext cx="1845386" cy="0"/>
          </a:xfrm>
          <a:prstGeom prst="line">
            <a:avLst/>
          </a:prstGeom>
          <a:ln w="28575">
            <a:prstDash val="sysDash"/>
          </a:ln>
        </p:spPr>
        <p:style>
          <a:lnRef idx="1">
            <a:schemeClr val="dk1"/>
          </a:lnRef>
          <a:fillRef idx="0">
            <a:schemeClr val="dk1"/>
          </a:fillRef>
          <a:effectRef idx="0">
            <a:schemeClr val="dk1"/>
          </a:effectRef>
          <a:fontRef idx="minor">
            <a:schemeClr val="tx1"/>
          </a:fontRef>
        </p:style>
      </p:cxnSp>
      <p:cxnSp>
        <p:nvCxnSpPr>
          <p:cNvPr id="62" name="Straight Connector 61">
            <a:extLst>
              <a:ext uri="{FF2B5EF4-FFF2-40B4-BE49-F238E27FC236}">
                <a16:creationId xmlns="" xmlns:a16="http://schemas.microsoft.com/office/drawing/2014/main" id="{CAE88BD9-58C4-8619-FD82-1A13A92A34E7}"/>
              </a:ext>
            </a:extLst>
          </p:cNvPr>
          <p:cNvCxnSpPr>
            <a:cxnSpLocks/>
          </p:cNvCxnSpPr>
          <p:nvPr/>
        </p:nvCxnSpPr>
        <p:spPr>
          <a:xfrm flipV="1">
            <a:off x="6291685" y="3924547"/>
            <a:ext cx="506876" cy="461886"/>
          </a:xfrm>
          <a:prstGeom prst="line">
            <a:avLst/>
          </a:prstGeom>
          <a:ln w="19050">
            <a:headEnd type="arrow" w="med" len="med"/>
            <a:tailEnd type="none" w="med" len="med"/>
          </a:ln>
        </p:spPr>
        <p:style>
          <a:lnRef idx="1">
            <a:schemeClr val="dk1"/>
          </a:lnRef>
          <a:fillRef idx="0">
            <a:schemeClr val="dk1"/>
          </a:fillRef>
          <a:effectRef idx="0">
            <a:schemeClr val="dk1"/>
          </a:effectRef>
          <a:fontRef idx="minor">
            <a:schemeClr val="tx1"/>
          </a:fontRef>
        </p:style>
      </p:cxnSp>
      <p:sp>
        <p:nvSpPr>
          <p:cNvPr id="63" name="TextBox 62">
            <a:extLst>
              <a:ext uri="{FF2B5EF4-FFF2-40B4-BE49-F238E27FC236}">
                <a16:creationId xmlns="" xmlns:a16="http://schemas.microsoft.com/office/drawing/2014/main" id="{548A9E84-8670-2E30-AA56-80D5AB6A92F8}"/>
              </a:ext>
            </a:extLst>
          </p:cNvPr>
          <p:cNvSpPr txBox="1"/>
          <p:nvPr/>
        </p:nvSpPr>
        <p:spPr>
          <a:xfrm>
            <a:off x="3622876" y="4961771"/>
            <a:ext cx="3015442" cy="1200329"/>
          </a:xfrm>
          <a:prstGeom prst="rect">
            <a:avLst/>
          </a:prstGeom>
          <a:noFill/>
        </p:spPr>
        <p:txBody>
          <a:bodyPr wrap="square" rtlCol="0">
            <a:spAutoFit/>
          </a:bodyPr>
          <a:lstStyle/>
          <a:p>
            <a:r>
              <a:rPr lang="fr-FR" sz="2400" dirty="0" err="1">
                <a:solidFill>
                  <a:srgbClr val="7030A0"/>
                </a:solidFill>
              </a:rPr>
              <a:t>Human</a:t>
            </a:r>
            <a:r>
              <a:rPr lang="fr-FR" sz="2400" dirty="0">
                <a:solidFill>
                  <a:srgbClr val="7030A0"/>
                </a:solidFill>
              </a:rPr>
              <a:t> Hosts</a:t>
            </a:r>
            <a:endParaRPr lang="fr-FR" sz="2400" dirty="0">
              <a:solidFill>
                <a:srgbClr val="7030A0"/>
              </a:solidFill>
            </a:endParaRPr>
          </a:p>
          <a:p>
            <a:r>
              <a:rPr lang="fr-FR" sz="2400" dirty="0"/>
              <a:t>- </a:t>
            </a:r>
            <a:r>
              <a:rPr lang="fr-FR" sz="2400" dirty="0" smtClean="0"/>
              <a:t>Rural </a:t>
            </a:r>
            <a:r>
              <a:rPr lang="fr-FR" sz="2400" dirty="0" err="1" smtClean="0"/>
              <a:t>communities</a:t>
            </a:r>
            <a:endParaRPr lang="fr-FR" sz="2400" dirty="0"/>
          </a:p>
          <a:p>
            <a:r>
              <a:rPr lang="fr-FR" sz="2400" dirty="0"/>
              <a:t>- </a:t>
            </a:r>
            <a:r>
              <a:rPr lang="fr-FR" sz="2400" dirty="0" smtClean="0"/>
              <a:t>Migrant populations</a:t>
            </a:r>
            <a:endParaRPr lang="fr-FR" sz="2400" dirty="0"/>
          </a:p>
        </p:txBody>
      </p:sp>
      <p:sp>
        <p:nvSpPr>
          <p:cNvPr id="68" name="TextBox 67">
            <a:extLst>
              <a:ext uri="{FF2B5EF4-FFF2-40B4-BE49-F238E27FC236}">
                <a16:creationId xmlns="" xmlns:a16="http://schemas.microsoft.com/office/drawing/2014/main" id="{18AFB46C-2782-03E0-60C5-BDA661015A2C}"/>
              </a:ext>
            </a:extLst>
          </p:cNvPr>
          <p:cNvSpPr txBox="1"/>
          <p:nvPr/>
        </p:nvSpPr>
        <p:spPr>
          <a:xfrm>
            <a:off x="674426" y="1133901"/>
            <a:ext cx="3629520" cy="3293209"/>
          </a:xfrm>
          <a:prstGeom prst="rect">
            <a:avLst/>
          </a:prstGeom>
          <a:noFill/>
          <a:ln w="9525">
            <a:solidFill>
              <a:schemeClr val="accent1"/>
            </a:solidFill>
          </a:ln>
        </p:spPr>
        <p:txBody>
          <a:bodyPr wrap="none" rtlCol="0">
            <a:spAutoFit/>
          </a:bodyPr>
          <a:lstStyle/>
          <a:p>
            <a:r>
              <a:rPr lang="fr-FR" sz="2800" dirty="0" err="1" smtClean="0">
                <a:solidFill>
                  <a:srgbClr val="7030A0"/>
                </a:solidFill>
              </a:rPr>
              <a:t>Pathogens</a:t>
            </a:r>
            <a:r>
              <a:rPr lang="fr-FR" sz="2800" dirty="0" smtClean="0">
                <a:solidFill>
                  <a:srgbClr val="7030A0"/>
                </a:solidFill>
              </a:rPr>
              <a:t> </a:t>
            </a:r>
            <a:endParaRPr lang="fr-FR" sz="2800" dirty="0">
              <a:solidFill>
                <a:srgbClr val="7030A0"/>
              </a:solidFill>
            </a:endParaRPr>
          </a:p>
          <a:p>
            <a:pPr marL="285750" indent="-285750">
              <a:buFontTx/>
              <a:buChar char="-"/>
            </a:pPr>
            <a:r>
              <a:rPr lang="fr-FR" sz="2000" dirty="0"/>
              <a:t>M</a:t>
            </a:r>
            <a:r>
              <a:rPr lang="fr-FR" sz="2000" dirty="0" smtClean="0"/>
              <a:t>alaria</a:t>
            </a:r>
            <a:r>
              <a:rPr lang="fr-FR" sz="2000" dirty="0"/>
              <a:t>, dengue, scrub typhus</a:t>
            </a:r>
          </a:p>
          <a:p>
            <a:pPr marL="285750" indent="-285750">
              <a:buFontTx/>
              <a:buChar char="-"/>
            </a:pPr>
            <a:r>
              <a:rPr lang="fr-FR" sz="2000" dirty="0" err="1" smtClean="0"/>
              <a:t>Swine</a:t>
            </a:r>
            <a:r>
              <a:rPr lang="fr-FR" sz="2000" dirty="0" smtClean="0"/>
              <a:t> </a:t>
            </a:r>
            <a:r>
              <a:rPr lang="fr-FR" sz="2000" dirty="0" err="1" smtClean="0"/>
              <a:t>flu</a:t>
            </a:r>
            <a:endParaRPr lang="fr-FR" sz="2000" dirty="0"/>
          </a:p>
          <a:p>
            <a:pPr marL="285750" indent="-285750">
              <a:buFontTx/>
              <a:buChar char="-"/>
            </a:pPr>
            <a:r>
              <a:rPr lang="fr-FR" sz="2000" dirty="0" err="1" smtClean="0"/>
              <a:t>Avian</a:t>
            </a:r>
            <a:r>
              <a:rPr lang="fr-FR" sz="2000" dirty="0" smtClean="0"/>
              <a:t> </a:t>
            </a:r>
            <a:r>
              <a:rPr lang="fr-FR" sz="2000" dirty="0" err="1" smtClean="0"/>
              <a:t>flu</a:t>
            </a:r>
            <a:endParaRPr lang="fr-FR" sz="2000" dirty="0"/>
          </a:p>
          <a:p>
            <a:pPr marL="285750" indent="-285750">
              <a:buFontTx/>
              <a:buChar char="-"/>
            </a:pPr>
            <a:r>
              <a:rPr lang="fr-FR" sz="2000" dirty="0" err="1" smtClean="0"/>
              <a:t>A</a:t>
            </a:r>
            <a:r>
              <a:rPr lang="fr-FR" sz="2000" dirty="0" err="1" smtClean="0"/>
              <a:t>llergens</a:t>
            </a:r>
            <a:r>
              <a:rPr lang="fr-FR" sz="2000" dirty="0" smtClean="0"/>
              <a:t> (air pollution)</a:t>
            </a:r>
            <a:endParaRPr lang="fr-FR" sz="2000" dirty="0"/>
          </a:p>
          <a:p>
            <a:pPr marL="285750" indent="-285750">
              <a:buFontTx/>
              <a:buChar char="-"/>
            </a:pPr>
            <a:r>
              <a:rPr lang="fr-FR" sz="2000" dirty="0" err="1" smtClean="0"/>
              <a:t>Fungi</a:t>
            </a:r>
            <a:endParaRPr lang="fr-FR" sz="2000" dirty="0"/>
          </a:p>
          <a:p>
            <a:pPr marL="285750" indent="-285750">
              <a:buFontTx/>
              <a:buChar char="-"/>
            </a:pPr>
            <a:r>
              <a:rPr lang="fr-FR" sz="2000" dirty="0"/>
              <a:t>water-borne</a:t>
            </a:r>
          </a:p>
          <a:p>
            <a:pPr marL="285750" indent="-285750">
              <a:buFontTx/>
              <a:buChar char="-"/>
            </a:pPr>
            <a:r>
              <a:rPr lang="fr-FR" sz="2000" dirty="0"/>
              <a:t>P</a:t>
            </a:r>
            <a:r>
              <a:rPr lang="fr-FR" sz="2000" dirty="0" smtClean="0"/>
              <a:t>arasites</a:t>
            </a:r>
            <a:endParaRPr lang="fr-FR" sz="2000" dirty="0"/>
          </a:p>
          <a:p>
            <a:pPr marL="285750" indent="-285750">
              <a:buFontTx/>
              <a:buChar char="-"/>
            </a:pPr>
            <a:r>
              <a:rPr lang="fr-FR" sz="2000" dirty="0" err="1"/>
              <a:t>H</a:t>
            </a:r>
            <a:r>
              <a:rPr lang="fr-FR" sz="2000" dirty="0" err="1" smtClean="0"/>
              <a:t>istoplasma</a:t>
            </a:r>
            <a:endParaRPr lang="fr-FR" sz="2000" dirty="0"/>
          </a:p>
          <a:p>
            <a:pPr marL="285750" indent="-285750">
              <a:buFontTx/>
              <a:buChar char="-"/>
            </a:pPr>
            <a:r>
              <a:rPr lang="fr-FR" sz="2000" dirty="0"/>
              <a:t>TB, HIV</a:t>
            </a:r>
          </a:p>
        </p:txBody>
      </p:sp>
      <p:cxnSp>
        <p:nvCxnSpPr>
          <p:cNvPr id="69" name="Straight Connector 68">
            <a:extLst>
              <a:ext uri="{FF2B5EF4-FFF2-40B4-BE49-F238E27FC236}">
                <a16:creationId xmlns="" xmlns:a16="http://schemas.microsoft.com/office/drawing/2014/main" id="{E0977067-8D1E-C1C5-FD50-CE6EEC422583}"/>
              </a:ext>
            </a:extLst>
          </p:cNvPr>
          <p:cNvCxnSpPr>
            <a:cxnSpLocks/>
          </p:cNvCxnSpPr>
          <p:nvPr/>
        </p:nvCxnSpPr>
        <p:spPr>
          <a:xfrm flipV="1">
            <a:off x="4375122" y="1375573"/>
            <a:ext cx="596549" cy="474410"/>
          </a:xfrm>
          <a:prstGeom prst="line">
            <a:avLst/>
          </a:prstGeom>
          <a:ln w="19050"/>
        </p:spPr>
        <p:style>
          <a:lnRef idx="1">
            <a:schemeClr val="dk1"/>
          </a:lnRef>
          <a:fillRef idx="0">
            <a:schemeClr val="dk1"/>
          </a:fillRef>
          <a:effectRef idx="0">
            <a:schemeClr val="dk1"/>
          </a:effectRef>
          <a:fontRef idx="minor">
            <a:schemeClr val="tx1"/>
          </a:fontRef>
        </p:style>
      </p:cxnSp>
      <p:cxnSp>
        <p:nvCxnSpPr>
          <p:cNvPr id="70" name="Straight Connector 69">
            <a:extLst>
              <a:ext uri="{FF2B5EF4-FFF2-40B4-BE49-F238E27FC236}">
                <a16:creationId xmlns="" xmlns:a16="http://schemas.microsoft.com/office/drawing/2014/main" id="{A36822AA-6402-96AA-24D7-92D5399BDCB7}"/>
              </a:ext>
            </a:extLst>
          </p:cNvPr>
          <p:cNvCxnSpPr>
            <a:cxnSpLocks/>
          </p:cNvCxnSpPr>
          <p:nvPr/>
        </p:nvCxnSpPr>
        <p:spPr>
          <a:xfrm>
            <a:off x="3004457" y="2106736"/>
            <a:ext cx="1878949"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71" name="Straight Connector 70">
            <a:extLst>
              <a:ext uri="{FF2B5EF4-FFF2-40B4-BE49-F238E27FC236}">
                <a16:creationId xmlns="" xmlns:a16="http://schemas.microsoft.com/office/drawing/2014/main" id="{E0DFB4ED-ADE0-BACE-E005-CB7EB967B9B0}"/>
              </a:ext>
            </a:extLst>
          </p:cNvPr>
          <p:cNvCxnSpPr>
            <a:cxnSpLocks/>
          </p:cNvCxnSpPr>
          <p:nvPr/>
        </p:nvCxnSpPr>
        <p:spPr>
          <a:xfrm>
            <a:off x="3004457" y="2399531"/>
            <a:ext cx="1878949" cy="0"/>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097176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1"/>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5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60"/>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61"/>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6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6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68"/>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69"/>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70"/>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6" grpId="0"/>
      <p:bldP spid="27" grpId="0" animBg="1"/>
      <p:bldP spid="28" grpId="0"/>
      <p:bldP spid="29" grpId="0"/>
      <p:bldP spid="30" grpId="0"/>
      <p:bldP spid="31" grpId="0"/>
      <p:bldP spid="32" grpId="0"/>
      <p:bldP spid="33" grpId="0"/>
      <p:bldP spid="51" grpId="0"/>
      <p:bldP spid="53" grpId="0"/>
      <p:bldP spid="55" grpId="0"/>
      <p:bldP spid="56" grpId="0"/>
      <p:bldP spid="58" grpId="0" animBg="1"/>
      <p:bldP spid="60" grpId="0"/>
      <p:bldP spid="63" grpId="0"/>
      <p:bldP spid="6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of the meeting</a:t>
            </a:r>
            <a:endParaRPr lang="en-US" dirty="0"/>
          </a:p>
        </p:txBody>
      </p:sp>
      <p:sp>
        <p:nvSpPr>
          <p:cNvPr id="3" name="Content Placeholder 2"/>
          <p:cNvSpPr>
            <a:spLocks noGrp="1"/>
          </p:cNvSpPr>
          <p:nvPr>
            <p:ph idx="1"/>
          </p:nvPr>
        </p:nvSpPr>
        <p:spPr/>
        <p:txBody>
          <a:bodyPr/>
          <a:lstStyle/>
          <a:p>
            <a:r>
              <a:rPr lang="en-US" dirty="0" smtClean="0"/>
              <a:t>Need </a:t>
            </a:r>
            <a:r>
              <a:rPr lang="en-US" dirty="0" smtClean="0"/>
              <a:t>more thinking </a:t>
            </a:r>
            <a:r>
              <a:rPr lang="en-US" dirty="0" smtClean="0"/>
              <a:t>and </a:t>
            </a:r>
            <a:r>
              <a:rPr lang="en-US" dirty="0" smtClean="0"/>
              <a:t>discussions </a:t>
            </a:r>
            <a:endParaRPr lang="en-US" dirty="0" smtClean="0"/>
          </a:p>
          <a:p>
            <a:r>
              <a:rPr lang="en-US" dirty="0" smtClean="0"/>
              <a:t>Plan for </a:t>
            </a:r>
            <a:r>
              <a:rPr lang="en-US" dirty="0" smtClean="0"/>
              <a:t>a symposium </a:t>
            </a:r>
            <a:r>
              <a:rPr lang="en-US" dirty="0" smtClean="0"/>
              <a:t>to discuss specific research questions</a:t>
            </a:r>
          </a:p>
          <a:p>
            <a:endParaRPr lang="en-US" dirty="0" smtClean="0"/>
          </a:p>
          <a:p>
            <a:endParaRPr lang="en-US" dirty="0"/>
          </a:p>
          <a:p>
            <a:r>
              <a:rPr lang="en-US" dirty="0" smtClean="0"/>
              <a:t>Other funding opportunities are coming</a:t>
            </a:r>
          </a:p>
          <a:p>
            <a:endParaRPr lang="en-US" dirty="0" smtClean="0"/>
          </a:p>
        </p:txBody>
      </p:sp>
    </p:spTree>
    <p:extLst>
      <p:ext uri="{BB962C8B-B14F-4D97-AF65-F5344CB8AC3E}">
        <p14:creationId xmlns:p14="http://schemas.microsoft.com/office/powerpoint/2010/main" val="33713650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2657</TotalTime>
  <Words>398</Words>
  <Application>Microsoft Office PowerPoint</Application>
  <PresentationFormat>Widescreen</PresentationFormat>
  <Paragraphs>116</Paragraphs>
  <Slides>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Segoe UI</vt:lpstr>
      <vt:lpstr>Verdana</vt:lpstr>
      <vt:lpstr>Office Theme</vt:lpstr>
      <vt:lpstr>Feedback of March meeting  </vt:lpstr>
      <vt:lpstr>IJL PRESTO Goals consistent with PREZODE</vt:lpstr>
      <vt:lpstr>Opportunities for funding</vt:lpstr>
      <vt:lpstr>PowerPoint Presentation</vt:lpstr>
      <vt:lpstr>What is “Global change”?</vt:lpstr>
      <vt:lpstr>Brainstorming meeting in March 2023</vt:lpstr>
      <vt:lpstr>Summary of discussions</vt:lpstr>
      <vt:lpstr>Conclusions of the meeting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Vanina GUERNIER</dc:creator>
  <cp:lastModifiedBy>Nicole Ngo-Giang-Huong</cp:lastModifiedBy>
  <cp:revision>52</cp:revision>
  <dcterms:created xsi:type="dcterms:W3CDTF">2023-03-22T08:43:43Z</dcterms:created>
  <dcterms:modified xsi:type="dcterms:W3CDTF">2023-05-22T07:30:07Z</dcterms:modified>
</cp:coreProperties>
</file>